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0" r:id="rId9"/>
    <p:sldId id="266" r:id="rId10"/>
    <p:sldId id="267" r:id="rId11"/>
    <p:sldId id="268" r:id="rId12"/>
    <p:sldId id="269" r:id="rId13"/>
    <p:sldId id="270" r:id="rId14"/>
    <p:sldId id="271" r:id="rId15"/>
    <p:sldId id="257" r:id="rId16"/>
    <p:sldId id="272" r:id="rId17"/>
    <p:sldId id="314" r:id="rId18"/>
    <p:sldId id="315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4" r:id="rId54"/>
    <p:sldId id="308" r:id="rId55"/>
    <p:sldId id="309" r:id="rId56"/>
    <p:sldId id="311" r:id="rId57"/>
    <p:sldId id="310" r:id="rId58"/>
    <p:sldId id="312" r:id="rId59"/>
    <p:sldId id="313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16:21:24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1588 1314 4769 0 0,'-4'0'997'0'0,"-45"0"5921"0"0,22-1-6164 0 0,0-1 1 0 0,-32-6-1 0 0,-84-12 4298 0 0,58 9-4265 0 0,-147-19-142 0 0,176 23-307 0 0,1-2-1 0 0,0-2 0 0 0,-79-28 1 0 0,-50-14-256 0 0,-5-1-60 0 0,176 49-15 0 0,0-1 1 0 0,0 0-1 0 0,1 0 1 0 0,0-2-1 0 0,1 1 1 0 0,-1-1-1 0 0,2-1 1 0 0,-1 0-1 0 0,1-1 1 0 0,0 0-1 0 0,-10-15 1 0 0,9 9-5 0 0,0 0 1 0 0,2-1-1 0 0,0-1 1 0 0,1 0-1 0 0,1 0 0 0 0,0 0 1 0 0,-5-29-1 0 0,7 26-9 0 0,1 1 0 0 0,1-1 0 0 0,1 0 0 0 0,1-34 0 0 0,2 42-15 0 0,0 0 1 0 0,2 0 0 0 0,-1 0 0 0 0,2 0 0 0 0,-1 1 0 0 0,2-1 0 0 0,0 1-1 0 0,10-18 1 0 0,0 3 22 0 0,1 0 0 0 0,1 1 0 0 0,2 1-1 0 0,0 0 1 0 0,2 2 0 0 0,0 0 0 0 0,2 2-1 0 0,0 0 1 0 0,2 1 0 0 0,0 2 0 0 0,1 1 0 0 0,1 0-1 0 0,0 2 1 0 0,32-12 0 0 0,-51 24-7 0 0,83-36-16 0 0,2 4-1 0 0,147-33 1 0 0,-204 62 59 0 0,-1 2 0 0 0,1 2 0 0 0,69 4 0 0 0,109 25 146 0 0,-128-14-79 0 0,51 3 13 0 0,115 20 41 0 0,-225-29-97 0 0,0 1 0 0 0,0 1 0 0 0,40 20 0 0 0,74 49 164 0 0,-82-45-208 0 0,-46-25 10 0 0,-1-1-1 0 0,0 1 0 0 0,0 1 0 0 0,-1 0 0 0 0,0 1 0 0 0,0 0 0 0 0,-1 1 0 0 0,0 0 0 0 0,-1 0 0 0 0,-1 1 0 0 0,0 0 0 0 0,0 1 0 0 0,6 14 0 0 0,6 21 139 0 0,-7-19-83 0 0,-1 0 0 0 0,12 50 0 0 0,-22-70-61 0 0,0 0 1 0 0,-1 1 0 0 0,0-1 0 0 0,-1 1 0 0 0,0-1-1 0 0,0 1 1 0 0,-1-1 0 0 0,0 1 0 0 0,-1-1 0 0 0,0 1-1 0 0,-1-1 1 0 0,1 0 0 0 0,-5 9 0 0 0,-24 48 144 0 0,-2-1 1 0 0,-58 85-1 0 0,80-135-135 0 0,0-1-1 0 0,-1 0 1 0 0,0 0 0 0 0,-1-1-1 0 0,-1-1 1 0 0,0 0-1 0 0,0-1 1 0 0,-1-1-1 0 0,-1 0 1 0 0,0-1-1 0 0,0-1 1 0 0,0 0-1 0 0,-1-1 1 0 0,0-1-1 0 0,-1-1 1 0 0,0 0-1 0 0,1-1 1 0 0,-34 3-1 0 0,-88 11 42 0 0,99-11-44 0 0,0-1 1 0 0,0-2-1 0 0,-44-2 1 0 0,0-8-36 0 0,32 2-5 0 0,-1 1 0 0 0,1 3 0 0 0,-62 8 1 0 0,58 1-10 0 0,-2 0 25 0 0,-60 2-1 0 0,99-10-12 0 0,0-1 0 0 0,-1-1 0 0 0,1-1 0 0 0,1-1 0 0 0,-1-1 0 0 0,0 0 0 0 0,-22-9 0 0 0,-121-43-144 0 0,-34-14 176 0 0,161 53-102 0 0,2-2 0 0 0,0-2 0 0 0,-60-47 0 0 0,33 22-6 0 0,47 36 66 0 0,1-1 0 0 0,0 0 0 0 0,0-1 0 0 0,1-1 0 0 0,0 1 0 0 0,1-2 0 0 0,1 1 0 0 0,0-1 0 0 0,1-1 0 0 0,0 0 0 0 0,1 0 0 0 0,1 0 0 0 0,1-1 0 0 0,0 1 0 0 0,1-2 0 0 0,0 1 0 0 0,1 0 0 0 0,1-1 0 0 0,1 1 0 0 0,0-1 0 0 0,2 1 0 0 0,-1-1 0 0 0,2 1 0 0 0,0-1 0 0 0,9-30 0 0 0,-5 26-14 0 0,7-22-43 0 0,32-75 0 0 0,-39 106 55 0 0,0 0 0 0 0,1 0 0 0 0,1 1 0 0 0,0-1 0 0 0,0 2 0 0 0,1-1-1 0 0,1 1 1 0 0,0 0 0 0 0,0 1 0 0 0,15-10 0 0 0,40-18-52 0 0,1 2 1 0 0,2 3-1 0 0,95-30 1 0 0,-128 49 56 0 0,16-5 31 0 0,0 3 0 0 0,1 2 0 0 0,0 2 1 0 0,62-5-1 0 0,-44 15 41 0 0,0 2 1 0 0,113 18-1 0 0,-9-1 11 0 0,-101-12-45 0 0,0 2 1 0 0,99 24-1 0 0,-139-23 6 0 0,-1 2-1 0 0,0 0 0 0 0,0 3 1 0 0,-1 0-1 0 0,-1 2 1 0 0,0 1-1 0 0,37 29 0 0 0,-59-39-29 0 0,126 105 62 0 0,-119-97-30 0 0,0 0 0 0 0,-1 1 0 0 0,-1 0 0 0 0,-1 1-1 0 0,0 0 1 0 0,11 25 0 0 0,-16-27-4 0 0,-2 1 0 0 0,0 0 1 0 0,-1 0-1 0 0,0 0 0 0 0,-1 0 0 0 0,0 30 0 0 0,-6 103 171 0 0,0-104-167 0 0,2-30 2 0 0,-1 0-1 0 0,0 0 1 0 0,-1-1 0 0 0,0 1-1 0 0,-1-1 1 0 0,-1 0 0 0 0,0 0-1 0 0,-1-1 1 0 0,0 1 0 0 0,-1-1-1 0 0,-1-1 1 0 0,0 1 0 0 0,0-1-1 0 0,-2-1 1 0 0,1 1-1 0 0,-1-2 1 0 0,-1 1 0 0 0,0-1-1 0 0,-1-1 1 0 0,-17 11 0 0 0,25-17-22 0 0,-113 68 188 0 0,96-61-169 0 0,0 0 1 0 0,0-2 0 0 0,-45 12 0 0 0,16-10-16 0 0,0-2 0 0 0,0-2 0 0 0,-1-3 0 0 0,1-2-1 0 0,-1-1 1 0 0,-92-15 0 0 0,35 1 323 0 0,61 9-3524 0 0,21 2-2312 0 0,0 0-3780 0 0,19 1 4111 0 0,0 0 987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16:21:58.2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1807 1408 9050 0 0,'-1'1'297'0'0,"0"0"-1"0"0,0 0 1 0 0,0 0 0 0 0,0 0 0 0 0,0 1-1 0 0,0-1 1 0 0,1 0 0 0 0,-1 0 0 0 0,0 1-1 0 0,0-1 1 0 0,1 0 0 0 0,-1 1 0 0 0,1-1-1 0 0,-1 1 1 0 0,1-1 0 0 0,0 1 0 0 0,0-1-1 0 0,0 0 1 0 0,-1 3 0 0 0,-4 16 269 0 0,5-20-516 0 0,0 1 1 0 0,-1-1-1 0 0,1 0 1 0 0,0 1 0 0 0,0-1-1 0 0,-1 1 1 0 0,1-1-1 0 0,0 0 1 0 0,-1 0-1 0 0,1 1 1 0 0,0-1 0 0 0,-1 0-1 0 0,1 1 1 0 0,0-1-1 0 0,-1 0 1 0 0,1 0 0 0 0,-1 0-1 0 0,1 1 1 0 0,0-1-1 0 0,-1 0 1 0 0,1 0-1 0 0,-1 0 1 0 0,1 0 0 0 0,-1 0-1 0 0,1 0 1 0 0,0 0-1 0 0,-1 0 1 0 0,1 0 0 0 0,-1 0-1 0 0,1 0 1 0 0,-1 0-1 0 0,1 0 1 0 0,0 0-1 0 0,-2-1 1 0 0,-23-6 931 0 0,0 1 0 0 0,-1 0-1 0 0,0 2 1 0 0,-39-1 0 0 0,-108 9-848 0 0,-9 0 67 0 0,-26-20 427 0 0,-107-45-451 0 0,224 40-159 0 0,-185-53-10 0 0,261 68-16 0 0,1 0 0 0 0,-1-1 0 0 0,2-1 0 0 0,-1-1 0 0 0,-18-14 0 0 0,-59-59-23 0 0,27 23 48 0 0,54 51-19 0 0,0-2-1 0 0,0 1 0 0 0,1-1 1 0 0,0 0-1 0 0,1-1 0 0 0,0 0 1 0 0,1-1-1 0 0,-11-21 0 0 0,15 24 2 0 0,0 0 0 0 0,1 0 0 0 0,-1 0 0 0 0,2 0 0 0 0,-1 0 1 0 0,1-1-1 0 0,1 1 0 0 0,0 0 0 0 0,0-1 0 0 0,1 1 0 0 0,0 0 0 0 0,0 0 0 0 0,5-16 0 0 0,6-14-24 0 0,0 2-1 0 0,3-1 1 0 0,28-50-1 0 0,-32 69 24 0 0,0 1-1 0 0,2 0 0 0 0,0 0 0 0 0,1 2 0 0 0,1 0 1 0 0,0 0-1 0 0,35-26 0 0 0,-14 19 9 0 0,1 1-1 0 0,67-30 1 0 0,85-22 89 0 0,48 10-75 0 0,-140 41-13 0 0,35-13 69 0 0,84-19 30 0 0,-177 48-80 0 0,1 1 0 0 0,0 2-1 0 0,60 1 1 0 0,-38 9 102 0 0,121 28 0 0 0,-72-11-127 0 0,-93-20 18 0 0,-1 2-1 0 0,0 0 0 0 0,0 0 0 0 0,0 2 0 0 0,-1 0 1 0 0,0 1-1 0 0,0 0 0 0 0,-1 2 0 0 0,0 0 0 0 0,-1 0 0 0 0,0 1 1 0 0,15 16-1 0 0,-12-8 21 0 0,-1 0 0 0 0,-1 1 0 0 0,0 0 1 0 0,-2 1-1 0 0,0 1 0 0 0,-2 0 0 0 0,0 1 1 0 0,8 27-1 0 0,-5-6 147 0 0,18 89 1 0 0,-28-109-138 0 0,-1 1 0 0 0,-1-1 0 0 0,-2 1 0 0 0,0-1 0 0 0,-6 35 0 0 0,1-36 60 0 0,-1 0 0 0 0,-1-1 0 0 0,0 0 1 0 0,-2-1-1 0 0,-23 40 0 0 0,2-13 58 0 0,-44 57-1 0 0,51-79-102 0 0,-1-1 1 0 0,-2 0-1 0 0,0-2 0 0 0,-1-1 1 0 0,-1-2-1 0 0,-1 0 0 0 0,-1-2 1 0 0,-1-1-1 0 0,0-2 1 0 0,-1-1-1 0 0,0-1 0 0 0,-1-2 1 0 0,-1-1-1 0 0,-51 8 0 0 0,41-14-23 0 0,0-3-1 0 0,1-1 0 0 0,-67-9 0 0 0,72 5-51 0 0,-111-8-8 0 0,50 6 0 0 0,37 5-7 0 0,0-4-1 0 0,1-1 0 0 0,0-4 0 0 0,-77-22 0 0 0,-134-40-179 0 0,260 68 185 0 0,0-1 1 0 0,0 0-1 0 0,0-1 0 0 0,1-1 0 0 0,0 1 0 0 0,0-2 0 0 0,0 0 0 0 0,1 0 0 0 0,1-1 0 0 0,-1 0 0 0 0,1-1 0 0 0,1 1 1 0 0,0-2-1 0 0,-8-12 0 0 0,-2-7-65 0 0,1-1 0 0 0,1-1 0 0 0,2 0 0 0 0,-10-37 1 0 0,21 58 67 0 0,0 1 1 0 0,1 0 0 0 0,0-1 0 0 0,1 1 0 0 0,0-1-1 0 0,1 0 1 0 0,0 1 0 0 0,1-1 0 0 0,0 0-1 0 0,1 1 1 0 0,0-1 0 0 0,3-9 0 0 0,6-13-77 0 0,2 1 1 0 0,23-42 0 0 0,-4 7-18 0 0,-22 48 91 0 0,0 1 1 0 0,1 1-1 0 0,1 0 1 0 0,0 1-1 0 0,1 0 1 0 0,1 1-1 0 0,1 0 1 0 0,0 1-1 0 0,1 1 1 0 0,0 0 0 0 0,1 1-1 0 0,32-17 1 0 0,18-4-43 0 0,1 2 0 0 0,84-24 1 0 0,-102 37 56 0 0,234-97-64 0 0,-71 25 37 0 0,-185 80 35 0 0,0 1 1 0 0,0 1 0 0 0,1 1 0 0 0,0 2 0 0 0,0 0 0 0 0,1 2-1 0 0,-1 2 1 0 0,1 0 0 0 0,-1 2 0 0 0,1 1 0 0 0,-1 2-1 0 0,0 1 1 0 0,40 11 0 0 0,-13 0 6 0 0,-2 1 0 0 0,0 3-1 0 0,71 37 1 0 0,-109-48 9 0 0,-1 0 0 0 0,0 1-1 0 0,0 1 1 0 0,-1 0 0 0 0,0 1 0 0 0,-1 1-1 0 0,0 0 1 0 0,-1 0 0 0 0,0 2-1 0 0,-1-1 1 0 0,-1 1 0 0 0,-1 1 0 0 0,0 0-1 0 0,13 32 1 0 0,-15-25 26 0 0,-1 1 0 0 0,-1 0-1 0 0,-1 1 1 0 0,-1-1 0 0 0,-1 1 0 0 0,-1 0 0 0 0,-1 0-1 0 0,-2-1 1 0 0,0 1 0 0 0,-2-1 0 0 0,-7 28 0 0 0,0-18 29 0 0,-1-1 1 0 0,-2-1 0 0 0,-1 0-1 0 0,-1-1 1 0 0,-2-1 0 0 0,-1 0-1 0 0,-2-1 1 0 0,-28 31 0 0 0,-100 108 115 0 0,122-139-137 0 0,13-12-43 0 0,-2 0-1 0 0,0-2 1 0 0,0 0 0 0 0,-1 0 0 0 0,-1-2 0 0 0,-23 14 0 0 0,-2-8-54 0 0,-1-2 0 0 0,-1-2 0 0 0,-1-1 0 0 0,-60 8 0 0 0,79-16-258 0 0,15-3-470 0 0,-1-1 0 0 0,1-1-1 0 0,-22 1 1 0 0,10-5-4694 0 0,1-4-5515 0 0,12 3 4225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13:46:12.3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197 78 12891 0 0,'0'1'2712'0'0,"-1"0"-2202"0"0,1 1 106 0 0,1 1-203 0 0,0 1-35 0 0,1 0-52 0 0,2 0-105 0 0,0 0-84 0 0,2 1-41 0 0,0 0-56 0 0,0-1 27 0 0,1 0-23 0 0,-1 1-4 0 0,0-2-18 0 0,0 1-23 0 0,-1-1 5 0 0,0 0 5 0 0,-1 0 35 0 0,0 0 0 0 0,-1 0 22 0 0,0 0 51 0 0,0 0 99 0 0,-1 1 97 0 0,-1-1 94 0 0,0 1 51 0 0,-1 0-50 0 0,-1 0 4 0 0,1 0-67 0 0,-2 1-21 0 0,1 0-36 0 0,-1 1-69 0 0,0 1-59 0 0,0 0-55 0 0,-1 2-29 0 0,1 0-17 0 0,-1 1 19 0 0,0 2-18 0 0,1 1-14 0 0,-1 3-4 0 0,0 2-20 0 0,0 3-14 0 0,1 2 12 0 0,0 3 4 0 0,0 4-20 0 0,0 2 16 0 0,0 3-14 0 0,0 2 12 0 0,0 2 25 0 0,0 3 2 0 0,-1 2-35 0 0,0 2 2 0 0,1 3-22 0 0,-1 2-4 0 0,0 1 46 0 0,0 2-15 0 0,1 2 7 0 0,-1 3-9 0 0,0 2-17 0 0,0 2 5 0 0,0 3-3 0 0,0 1 19 0 0,1 1-6 0 0,-1 1 3 0 0,1 0-9 0 0,1 0 21 0 0,0 1 2 0 0,1-2 10 0 0,0 0-38 0 0,0-2-8 0 0,1 0-8 0 0,-1-1-1 0 0,1-1 36 0 0,-1 0-1 0 0,0-2 3 0 0,1-1 10 0 0,-1-1-30 0 0,1 0 18 0 0,-1-1 13 0 0,1-1-14 0 0,0-1 14 0 0,0-1-12 0 0,-1-3-6 0 0,0-1 20 0 0,0-2 2 0 0,0-3 1 0 0,-1-1-27 0 0,1-1-11 0 0,0-2-7 0 0,0-1-20 0 0,0-3 42 0 0,0-2 6 0 0,0-2-10 0 0,0-3 42 0 0,0-1-11 0 0,1-3 14 0 0,1-2 35 0 0,-1-3-18 0 0,2-2 16 0 0,-1-2-12 0 0,1-2 13 0 0,-1-2-5 0 0,1-2 30 0 0,0-1-8 0 0,-1-3-52 0 0,0 0 35 0 0,-1-2-42 0 0,0-1 11 0 0,0-1 34 0 0,-2-1-21 0 0,1-1 8 0 0,-2-1 9 0 0,1-1-32 0 0,-1-1 10 0 0,-1 0-13 0 0,1-1 2 0 0,-1 0-19 0 0,0-1-14 0 0,0 0 21 0 0,0-1 11 0 0,1-1-21 0 0,0 0 54 0 0,1-1-62 0 0,-1 0 19 0 0,2 0-15 0 0,0-2-44 0 0,0 0 40 0 0,1-1-6 0 0,-1-1 20 0 0,1-1 6 0 0,0-1 18 0 0,1-1-41 0 0,0-2 32 0 0,-1-1-1 0 0,1-1-28 0 0,-1-1 27 0 0,1-1 1 0 0,-1-1 18 0 0,-1 0-13 0 0,0-1-13 0 0,0-1-34 0 0,0-1-19 0 0,0 0 30 0 0,0 0-22 0 0,0-2 36 0 0,0 0-10 0 0,0-1-24 0 0,0-1 26 0 0,1-1-36 0 0,-1 0 10 0 0,1-2 14 0 0,-1-1-4 0 0,1 0 11 0 0,0-2-12 0 0,0-1 51 0 0,1-1-52 0 0,-1-2 27 0 0,0-2 1 0 0,1-1-48 0 0,-1-3 61 0 0,0-2-38 0 0,-1 0 40 0 0,-1-1-30 0 0,0 0 10 0 0,-1 1-22 0 0,-1 0 15 0 0,-1 0-5 0 0,0 2-18 0 0,0 0 24 0 0,-1 0-26 0 0,1 0 8 0 0,-1 1 15 0 0,1 0 5 0 0,0 0-28 0 0,0 0 18 0 0,0 1-25 0 0,1-1-21 0 0,0 0 42 0 0,0 0-14 0 0,1 1 14 0 0,0 0-12 0 0,0 0 14 0 0,1 1-4 0 0,1 0 1 0 0,-1-1 28 0 0,1 1-27 0 0,0 0 28 0 0,1-1-26 0 0,0 0-1 0 0,1 0 8 0 0,0-1 6 0 0,2 1-1 0 0,-1 0-8 0 0,1 2-7 0 0,0 0-36 0 0,1 1 37 0 0,-1 0-22 0 0,1 0 6 0 0,0 1 18 0 0,0 1-15 0 0,-1 1 14 0 0,0 1 6 0 0,-1 2-1 0 0,0 0 10 0 0,-2 2 7 0 0,0 2-29 0 0,-2 2 9 0 0,0 0-4 0 0,-1 2 37 0 0,-1 1-38 0 0,-1 0 22 0 0,0 2-15 0 0,0 0-25 0 0,0 1 16 0 0,-1 2 3 0 0,0 0-1 0 0,0 0-8 0 0,0 2 11 0 0,1 0-3 0 0,-1 1 1 0 0,-1 1-9 0 0,1-1-7 0 0,0 1 20 0 0,1 1-26 0 0,-1 0 28 0 0,1 0-18 0 0,-1 0 33 0 0,1 1-28 0 0,0 0 10 0 0,1 0-22 0 0,-1 1-22 0 0,0 0 42 0 0,1 1-14 0 0,-1 0 5 0 0,1 0 0 0 0,-1 0-19 0 0,1 0 25 0 0,-1 1-18 0 0,0-1 24 0 0,-1 2-16 0 0,1-1 5 0 0,0 1 8 0 0,0 0-21 0 0,0 1 16 0 0,0 0 4 0 0,0-1-10 0 0,-1 2 12 0 0,1-1-40 0 0,-1 1 2 0 0,1 0 25 0 0,0 0-18 0 0,0-1 15 0 0,0 1 6 0 0,0 1-10 0 0,1 0 3 0 0,-1-1-1 0 0,1 2-9 0 0,0-1 2 0 0,0 0 18 0 0,1-1-25 0 0,0 1 9 0 0,1 0 6 0 0,0 0 7 0 0,1 1 8 0 0,0-1-29 0 0,0 1 0 0 0,0-1-21 0 0,0 1 24 0 0,0 0-9 0 0,0 0 22 0 0,2 0-15 0 0,0 1-4 0 0,0-1 10 0 0,2 0-22 0 0,0 0 7 0 0,0 0 16 0 0,1 1-15 0 0,1-1 14 0 0,0 1-3 0 0,1-1-18 0 0,1 1 43 0 0,0 0-32 0 0,1 1 11 0 0,1-1-22 0 0,1 1-3 0 0,1 0 27 0 0,1 0-37 0 0,1-1 31 0 0,1 0-1 0 0,-1 1-18 0 0,2-1 26 0 0,0 1-9 0 0,0 0-6 0 0,1 0 30 0 0,1 0-18 0 0,0 1-3 0 0,1-1-8 0 0,-1 1 10 0 0,1-1 16 0 0,1 0-24 0 0,-1 1 18 0 0,1 0-24 0 0,-1 0-2 0 0,1 1 36 0 0,0 0-30 0 0,0-1 20 0 0,-1 2 4 0 0,1-1-29 0 0,0 1 18 0 0,0 1 13 0 0,0 0-33 0 0,-1 0 48 0 0,1 1-14 0 0,1-1-14 0 0,-1 1-13 0 0,0-1-6 0 0,-1 1 27 0 0,0-1-18 0 0,1 1 25 0 0,1 0-16 0 0,-1 0-32 0 0,2 0 37 0 0,-1-1-13 0 0,2 1 13 0 0,-1-1 7 0 0,-1 0-20 0 0,1 0 7 0 0,0 0 6 0 0,-1 0-2 0 0,0-1 10 0 0,-1 1 7 0 0,0-1-20 0 0,-1 0 16 0 0,-1 0 14 0 0,-1 0-5 0 0,-2 0-6 0 0,0 0 11 0 0,-1-1-31 0 0,-1 2-10 0 0,-1-1 39 0 0,-1 0-13 0 0,0 0 14 0 0,-2 1-2 0 0,-1-1-8 0 0,0 1 2 0 0,-1-1 8 0 0,0 0-11 0 0,-1 1 3 0 0,-1 0-1 0 0,0-1-9 0 0,0 1 2 0 0,-1 0 18 0 0,0 1 3 0 0,0-1-18 0 0,0 0 35 0 0,0 0-48 0 0,0 0-5 0 0,-1 0 38 0 0,1 1-13 0 0,-1-1-23 0 0,-1 1 27 0 0,1 0-29 0 0,-1 0 9 0 0,0 0 34 0 0,-1 1-38 0 0,1-1 32 0 0,-1 1-19 0 0,0 1-14 0 0,0-1 24 0 0,0 1 10 0 0,0 0 6 0 0,-1 0 20 0 0,1 0-42 0 0,0 1 13 0 0,-1 1-33 0 0,0 1-1 0 0,1 0 26 0 0,-1 0-18 0 0,0 1 15 0 0,0 0-3 0 0,0 2-8 0 0,0 0 11 0 0,0 2-31 0 0,0 0 37 0 0,0 2-21 0 0,0 0-13 0 0,0 1 24 0 0,0 1-28 0 0,0 1 37 0 0,0 2-20 0 0,1 1 15 0 0,0 1-31 0 0,0 1-10 0 0,-1 2 21 0 0,2 0-9 0 0,-1 2 12 0 0,1 2-2 0 0,-1 0 1 0 0,0 3-9 0 0,0 0 11 0 0,-1 2-12 0 0,0 1 12 0 0,0 2-12 0 0,0 0-6 0 0,0 0 20 0 0,-1 1-7 0 0,0 1 50 0 0,0 0-51 0 0,0 1 8 0 0,-1 2-3 0 0,1 1-29 0 0,-1 1 27 0 0,0 1 18 0 0,0-1-33 0 0,-1 0 31 0 0,0-1-10 0 0,1 0-6 0 0,-1 0 11 0 0,0 0-3 0 0,1 0-8 0 0,0 0 2 0 0,0 0-1 0 0,0 1 0 0 0,0-1 9 0 0,0 1 35 0 0,0-1-46 0 0,0 0-4 0 0,-1 0 20 0 0,1 0-46 0 0,-1 0 50 0 0,0-1-15 0 0,0-1-14 0 0,0 1 15 0 0,0-1-14 0 0,0-1 3 0 0,-1 1 18 0 0,1-1-25 0 0,0 0 18 0 0,-1-1 4 0 0,1 0-20 0 0,0 0 16 0 0,0-2 4 0 0,1 0 18 0 0,-1-2-33 0 0,1-2 20 0 0,0-1-6 0 0,0-1-46 0 0,1-2 51 0 0,1-1-8 0 0,-1-1-16 0 0,1-2 16 0 0,1-1-5 0 0,0-2-18 0 0,1-1 25 0 0,-1-1-9 0 0,1 0-6 0 0,-1-2 11 0 0,0-1 16 0 0,0 0-24 0 0,0-1 18 0 0,0 0 32 0 0,0-1-46 0 0,-1-1 24 0 0,1 1-7 0 0,-1-2-46 0 0,1 1 33 0 0,0-1-4 0 0,-1 0-8 0 0,1 0-6 0 0,-1-1 29 0 0,1-1-28 0 0,0 1 29 0 0,-1-1-9 0 0,1-1-16 0 0,-1 0 15 0 0,1-1 4 0 0,-1-1-10 0 0,1-1 3 0 0,0 0 36 0 0,1-1-75 0 0,-1-1 88 0 0,0-1-55 0 0,0-1-11 0 0,1 0 32 0 0,-1 0-49 0 0,0-1 23 0 0,-1-1 2 0 0,0 0 18 0 0,1-1-5 0 0,-1 0 3 0 0,0 0 0 0 0,-1-1-9 0 0,1 0 2 0 0,-1 0-1 0 0,1 0 0 0 0,-1-1-9 0 0,0 0 58 0 0,0 0-36 0 0,-1 0-5 0 0,0 0 12 0 0,0-1-42 0 0,-1 0 20 0 0,0 0 12 0 0,0-1-14 0 0,-1 1 5 0 0,0 0 18 0 0,0 0-34 0 0,-1 0 30 0 0,0 0-19 0 0,-1 0 5 0 0,1-1 8 0 0,-1 1-11 0 0,1-1 3 0 0,-1 0 8 0 0,0-1 7 0 0,0 0-20 0 0,0 1 26 0 0,-1-1-28 0 0,-1 0-19 0 0,1 0 33 0 0,-1 0-21 0 0,0 1 25 0 0,-1-1-16 0 0,0 0 24 0 0,-2 0-16 0 0,0 1-14 0 0,0 0 5 0 0,-1 0-3 0 0,0 1 9 0 0,0-1 7 0 0,-1 1-20 0 0,0 0 35 0 0,-1 0-11 0 0,0 1-43 0 0,0 0 61 0 0,0 1-58 0 0,-1-1 8 0 0,1 1 34 0 0,-1-1-20 0 0,1 1 7 0 0,-1 0-10 0 0,1 0 11 0 0,-1-1-12 0 0,1 1-6 0 0,0-1 20 0 0,1 1-26 0 0,1-1 28 0 0,-1 0-9 0 0,2 1 12 0 0,0-1-11 0 0,0 0 40 0 0,0-1-39 0 0,0 1-15 0 0,1-1 23 0 0,-1 1-38 0 0,0 0 20 0 0,1 0 13 0 0,-1 0-24 0 0,1 1 18 0 0,0 0 4 0 0,0-1-10 0 0,0 1-6 0 0,0 0 1 0 0,0 0-1 0 0,-1 0-9 0 0,1 1 2 0 0,-1-1-1 0 0,0 1 0 0 0,1 1 47 0 0,0-1-33 0 0,-1 1-6 0 0,1 0-6 0 0,0 0-57 0 0,-1 0 15 0 0,1 0 20 0 0,0 0-27 0 0,1 0 19 0 0,-1-1 14 0 0,1 1-42 0 0,1-1 22 0 0,0 1-26 0 0,1-1-40 0 0,0 0 20 0 0,1-1-56 0 0,1 0-13 0 0,1-1-37 0 0,-1 0-30 0 0,2 0-106 0 0,-1-1-49 0 0,2-1-125 0 0,0-1-207 0 0,1-2-195 0 0,0-1-374 0 0,2-2-496 0 0,-1-2-678 0 0,2-4-661 0 0,1-2-640 0 0,0-4-1083 0 0,1-4-1878 0 0,0 4 8123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13:46:13.03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74.86633"/>
      <inkml:brushProperty name="anchorY" value="-3936.70557"/>
      <inkml:brushProperty name="scaleFactor" value="0.5"/>
    </inkml:brush>
  </inkml:definitions>
  <inkml:trace contextRef="#ctx0" brushRef="#br0">80 130 5121 0 0,'-6'3'8186'0'0,"0"-1"-6272"0"0,-2 1-645 0 0,0 0-407 0 0,-1 0-221 0 0,1 0-215 0 0,1-1-174 0 0,2 0-115 0 0,0 0-36 0 0,1-1-43 0 0,1 0-16 0 0,0 0-8 0 0,1-1-10 0 0,0 0-8 0 0,1-1 10 0 0,0 1 62 0 0,0-1 20 0 0,0 0 93 0 0,2 0 43 0 0,-1 0 41 0 0,2 0 62 0 0,0-1 6 0 0,1 1 42 0 0,1 0-18 0 0,0-1-10 0 0,1 1-80 0 0,1 0-17 0 0,1-1-56 0 0,1 1-27 0 0,2 1-26 0 0,0 0-53 0 0,3-1-16 0 0,2 1-28 0 0,2 0-5 0 0,3 0-21 0 0,2-1 14 0 0,2 0-14 0 0,3 1-34 0 0,2-1 9 0 0,3 0-14 0 0,2-1 11 0 0,3 0 25 0 0,3 1-26 0 0,1 0 1 0 0,1-1 18 0 0,1 1-7 0 0,1-1-16 0 0,0 0 34 0 0,-1 0-11 0 0,0-1 4 0 0,-1 1 37 0 0,0 0 9 0 0,-1 0 8 0 0,0 1 38 0 0,0 0-9 0 0,-1 1-4 0 0,-1 0 2 0 0,0 0-10 0 0,-2 1 12 0 0,0 0 5 0 0,-1 1 8 0 0,-1-1-30 0 0,0 1 1 0 0,-1 0-20 0 0,1 1-34 0 0,-1-1 18 0 0,0 0-27 0 0,0 1-3 0 0,-1-1 0 0 0,0 1-1 0 0,-1-1-9 0 0,-1 0 30 0 0,-1 0-27 0 0,0-1-10 0 0,0 1 21 0 0,-1-1-36 0 0,0 0 49 0 0,-2 0-25 0 0,-1 0 18 0 0,-2 0-14 0 0,-3 1 14 0 0,-1-1 14 0 0,-2 1-31 0 0,-2 0 19 0 0,-1-1-16 0 0,-1 1 5 0 0,0 0-2 0 0,-3 0 9 0 0,0 0-2 0 0,-1 0 10 0 0,-1 0-2 0 0,-1-1-27 0 0,0 0 17 0 0,-2 0-44 0 0,1 0 22 0 0,-2-1 10 0 0,0 0-3 0 0,-2 0-8 0 0,0 1 4 0 0,-1-1-12 0 0,-1 0-6 0 0,-1 0 2 0 0,0 0-12 0 0,0-1-15 0 0,-1 0-15 0 0,0 0-16 0 0,1-1-25 0 0,-2 0 23 0 0,1 0-74 0 0,0-1-25 0 0,0 0 3 0 0,-1-1-99 0 0,0 0 8 0 0,-1-1-27 0 0,0 0-91 0 0,0-1-41 0 0,0 0-88 0 0,-1-1-104 0 0,0 0-63 0 0,0-1-105 0 0,-1 0-83 0 0,0-1-164 0 0,-1-1-169 0 0,-1 1-313 0 0,-2-2-396 0 0,-1 1-375 0 0,-1 0-476 0 0,-3-1-864 0 0,0 1-579 0 0,-2 1 2213 0 0,3 2 2054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13:46:13.4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74.99609"/>
      <inkml:brushProperty name="anchorY" value="-4822.31982"/>
      <inkml:brushProperty name="scaleFactor" value="0.5"/>
    </inkml:brush>
  </inkml:definitions>
  <inkml:trace contextRef="#ctx0" brushRef="#br0">0 0 6329 0 0,'0'2'3921'0'0,"0"1"-2922"0"0,1 0-353 0 0,1 1-189 0 0,0-1-140 0 0,2 0-133 0 0,2 0-90 0 0,2-1-46 0 0,0 0-38 0 0,3 0-15 0 0,-1-1 9 0 0,2 0-15 0 0,-1 0 33 0 0,1-1 18 0 0,0 0 5 0 0,-1-1 105 0 0,0 0 130 0 0,0 0 174 0 0,-1 0 133 0 0,1 1 56 0 0,-1-1-16 0 0,0 2-50 0 0,0-1-39 0 0,1 2-50 0 0,-1-1-58 0 0,-1 1-16 0 0,1 0-105 0 0,0 0-49 0 0,0 0-40 0 0,0 0-62 0 0,1 0 2 0 0,2 0-25 0 0,0 0-15 0 0,1 1-16 0 0,2 0-7 0 0,2 0 10 0 0,0 0-14 0 0,3 0-5 0 0,1 1 1 0 0,2 1-38 0 0,2-1 10 0 0,2 0-23 0 0,2 0-5 0 0,3 0 19 0 0,2-1-35 0 0,1-1 11 0 0,3 0-13 0 0,0 0-7 0 0,1-1 11 0 0,0 1-5 0 0,-1-1 21 0 0,-1 0-34 0 0,1 0 58 0 0,-1-1-8 0 0,0 0 13 0 0,-1 0 45 0 0,0-1-2 0 0,-1 1 32 0 0,-1-1 11 0 0,-1 1 18 0 0,-2-1 7 0 0,-1 2 9 0 0,-1-1-20 0 0,-1 1-12 0 0,-1 0 3 0 0,0 1-41 0 0,0 0 21 0 0,-1 1-17 0 0,0 0-16 0 0,-1 0-23 0 0,-2 1-14 0 0,-1-1 11 0 0,-1 1-14 0 0,-2-1 3 0 0,-2 0-10 0 0,-1 0-7 0 0,-1 0 1 0 0,-3 0-1 0 0,-1 0-28 0 0,-1 1 27 0 0,-2-1-47 0 0,-1 0-24 0 0,-2 0 33 0 0,-1 0-69 0 0,-2-1 29 0 0,-1 0-19 0 0,0 0-34 0 0,-2 0-38 0 0,-1-1-47 0 0,0 0-75 0 0,-1 0-78 0 0,-1 0-143 0 0,0-1-99 0 0,-1 0-163 0 0,-1-1-182 0 0,-1-1-264 0 0,0 0-486 0 0,-2-2-476 0 0,1 0-572 0 0,-2-2-558 0 0,-19-19-4739 0 0,19 16 7416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13:46:14.73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36.03125"/>
      <inkml:brushProperty name="anchorY" value="-5955.58154"/>
      <inkml:brushProperty name="scaleFactor" value="0.5"/>
    </inkml:brush>
  </inkml:definitions>
  <inkml:trace contextRef="#ctx0" brushRef="#br0">424 80 8 0 0,'4'-14'15462'0'0,"-5"15"-14898"0"0,-1 0 31 0 0,0 0-31 0 0,-1 1-49 0 0,-1 0-15 0 0,-1 1-65 0 0,0 0-42 0 0,-1 0-12 0 0,-1 1-58 0 0,0 0-24 0 0,-1 0-26 0 0,0 1-81 0 0,0-1-17 0 0,-1 1-48 0 0,1 0-21 0 0,0 0 2 0 0,-1 0-3 0 0,1 1-11 0 0,-1-1-34 0 0,0 1 10 0 0,0 1-16 0 0,0 0 13 0 0,1-1 24 0 0,-1 2-26 0 0,1-1 19 0 0,0 2-24 0 0,0-1 7 0 0,0 2 43 0 0,1-1-50 0 0,0 1 18 0 0,0 0-25 0 0,2 0-22 0 0,0 0 23 0 0,0 1-18 0 0,1 0 6 0 0,-1 0-2 0 0,1 0-19 0 0,0 1-4 0 0,-1 0 19 0 0,0 0-16 0 0,0 2 15 0 0,-1-1 5 0 0,0 2-29 0 0,-1 0 37 0 0,-1 0-22 0 0,0 1 27 0 0,0-1-17 0 0,-1 1-4 0 0,0 0-18 0 0,0 1 14 0 0,0 0 4 0 0,0 1 18 0 0,-1 1 4 0 0,1 1-18 0 0,1-1-2 0 0,0 1-1 0 0,0-1 8 0 0,1 0-11 0 0,1 0 12 0 0,0 0-22 0 0,2 0 7 0 0,0 0-22 0 0,1 0 25 0 0,0 0 19 0 0,1-1-24 0 0,1 0 10 0 0,1-1-22 0 0,1 0-13 0 0,0 0 12 0 0,1-1-5 0 0,1-1 1 0 0,1 0-19 0 0,-1 0 15 0 0,2-1-14 0 0,0 0 12 0 0,1-1 6 0 0,2 0-10 0 0,0 0 22 0 0,1-1-35 0 0,2 0 30 0 0,1 0-10 0 0,1-1 22 0 0,1 1-15 0 0,1-1-14 0 0,1 0 14 0 0,2 0-52 0 0,0-1 62 0 0,1 0-21 0 0,0-1-2 0 0,1 0 11 0 0,1 0-22 0 0,0-1 16 0 0,0-1 14 0 0,0 0-14 0 0,0 0 14 0 0,0-1-12 0 0,0-1-16 0 0,0 0 24 0 0,0 0-9 0 0,0-1 31 0 0,0-1-17 0 0,0 0-3 0 0,-1 1 20 0 0,0-1-26 0 0,-1-1 37 0 0,0 1-2 0 0,0 0-7 0 0,0-1-16 0 0,0 0-4 0 0,0 0-10 0 0,0-1 38 0 0,1 0-30 0 0,0-1-8 0 0,0-1 22 0 0,0 0-37 0 0,0-1 20 0 0,1-1 3 0 0,-1 0 27 0 0,1-1-44 0 0,0-2 14 0 0,0 1-5 0 0,-1-2-37 0 0,-1-2 47 0 0,0 0-6 0 0,0 0-6 0 0,-1-2 3 0 0,0-1 8 0 0,0 0-21 0 0,0 0 35 0 0,0-2-20 0 0,-1 0 15 0 0,1-1-22 0 0,0 0-2 0 0,0-1 27 0 0,1 0-28 0 0,-1 0 57 0 0,0 0-54 0 0,-1-1 17 0 0,-2 0-5 0 0,0-1-19 0 0,-1 0 53 0 0,-1-1-35 0 0,-1 1 11 0 0,-1 0-2 0 0,0 0-18 0 0,-1 0 23 0 0,-2 1 2 0 0,1 0 18 0 0,-2 0-32 0 0,0 0 30 0 0,-2 2-10 0 0,0-1-25 0 0,-2 2 55 0 0,0 0-18 0 0,-2 0-2 0 0,0 0-7 0 0,-1 0 11 0 0,-1 1-42 0 0,-1-1 50 0 0,0 1-7 0 0,-1-1-35 0 0,0-1 22 0 0,0 1-9 0 0,-1 0-7 0 0,-1-1 40 0 0,0 1-22 0 0,0-1 18 0 0,-1 0-33 0 0,0 1 20 0 0,0-2-8 0 0,-1 1 2 0 0,0-1 38 0 0,-1 1-49 0 0,0-1 26 0 0,0 1-9 0 0,-1-1-26 0 0,-1 1 55 0 0,0 0-46 0 0,-1 1 25 0 0,0 1-26 0 0,-1 0-12 0 0,0 1 21 0 0,-1 0 2 0 0,1 1 9 0 0,-1 1-20 0 0,0 0-3 0 0,1 2-9 0 0,-1 0-17 0 0,1 0 41 0 0,-1 0-13 0 0,1 0 5 0 0,0 2-19 0 0,-1-1 6 0 0,1 0-41 0 0,-1 0 40 0 0,1 1-5 0 0,0-1-17 0 0,0 1 16 0 0,1 1-15 0 0,-1-1-5 0 0,1 1 30 0 0,1-1-10 0 0,-1 1-15 0 0,1 1 24 0 0,0-1-26 0 0,0 0-2 0 0,0 1 19 0 0,0-1 12 0 0,1 0-30 0 0,-1 0 19 0 0,0 0-16 0 0,1 0-23 0 0,-1 0 52 0 0,1 0-44 0 0,0 0 23 0 0,1 1 3 0 0,-1 0-29 0 0,0 1 27 0 0,1 0 1 0 0,0 0-10 0 0,1 0 5 0 0,-1 0-21 0 0,1 0-4 0 0,0 0 10 0 0,0 0 5 0 0,0 0 17 0 0,-1 1-22 0 0,1-1-11 0 0,-1 1-16 0 0,1 0 3 0 0,-1 0 15 0 0,1 1-4 0 0,-1-1 2 0 0,0 1-10 0 0,0 0-15 0 0,0 1 22 0 0,1 0-8 0 0,-1 0-6 0 0,1 0-26 0 0,0 1-2 0 0,-1 0-11 0 0,2 0-27 0 0,-1 0 26 0 0,1 0-10 0 0,0 0-62 0 0,1 0 0 0 0,-1 0-33 0 0,1 0-59 0 0,0 0 42 0 0,-1-1-73 0 0,1 1-55 0 0,-1 0-23 0 0,0-1-76 0 0,1 1 17 0 0,-1-1-39 0 0,0-1-67 0 0,0 1-85 0 0,0-1-150 0 0,0 0-190 0 0,1 0-268 0 0,0 0-346 0 0,0-1-340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C420-28D1-841A-84C1-78434CBE4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2CDC7-7173-0635-365F-FAD795E8F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4EDB5-60DC-A927-5F97-8102FED5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E7327-1042-D6F4-05FD-A45EBECC7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AC36DD-A923-0EC8-6E8C-F410CBE7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45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B94FE-8A48-0125-D0F3-A27FB881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77CDBB-FBA6-7240-B83A-10082FBB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2197A7-A982-304F-CA10-6810A0C2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BAC52E-772C-3384-C193-EDFD409E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B5D3A-654C-7463-508C-800FBF21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2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6C4076-F9BE-1C14-AB1A-CD85AFC7C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EC3859-0D97-00FA-554D-95CE4FE04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AD95B-1524-A73D-64DD-A3E5195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D7FD0-480A-A499-7377-B61A80CE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C346-4150-3C64-1B12-5683CD52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0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4F1E8-B18E-8751-F64C-990CC073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89201-8CB3-2EA7-68AB-241FCCA1B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8EF86-7621-7947-A594-91708F07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BB2CD-2A64-5454-25E9-9EC65BC0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04BDC-81E7-EA02-6AC5-82BBFCB8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71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A00D5-6BC8-E592-EC94-2DC6A335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E3EF5C-16FB-68DE-92A1-17DA6E54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99C27-7E3E-EE35-53B0-0611C3B3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E14A0-6651-2C9C-D987-7BC44A0A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0C146-8349-0FDD-9341-0E5B2773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6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2D578-A0A0-E377-A1DE-91153B3E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C8C10-97AD-322C-C897-70EC7D76F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A8DACF-164D-1504-88C3-3945DE56A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86088A-63E7-89DF-91D4-FFC786F3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8E6314-8A19-AD64-DEE1-F4DAF6EF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AFCA7-9C94-D684-ADD3-E3B7B543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44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E3BC7-7D11-9187-CAA1-43C37969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D947E-A7E7-1011-E2BA-F40B430C6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F91C97-9BF5-0853-E067-8D34DD46D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780A66-1E23-FBA2-E4C8-898BFD881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CD888A-1CB0-BDC2-B92F-31DBA7CE9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3284C6-BD4F-272F-11B5-CFBFA24A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48CBE1-CD98-80E2-9E9D-8DC55F9D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6D07D4-344F-B40E-61D4-C1761E96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D3D47-0AFB-6DA4-A2EA-3DDCE7AC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25AEED-E4AD-0F9E-A9F4-5589E2DE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C183EA-BBE0-7DC1-69BF-2B2342D5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4542C4-CAE5-8A57-EB0C-91AC6594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7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AA7582-C4DE-9BE5-7F82-4BD57420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9F61CC-D612-B39E-D244-13D665CA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F1C814-0FEF-F594-6CE8-165CACBB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98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203D2-2120-C48D-CCFB-EC8805E5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7080C-17E1-3402-EEC7-6931302D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829732-FA04-886D-E8DB-6FE4F3720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4241DC-3559-9A1F-6727-2D56E697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73E37-F42F-132B-A2CC-B38672A6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CACB17-E55C-E6FE-D5F8-7573E9F1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2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D27BE-05C8-F913-A90D-8B143C73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6F3EA3-C74A-D80A-97A3-BF3BF5E41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5D5B0-7154-078F-01D8-98840302A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899C65-7702-2947-0F79-6D3ED443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4D815C-F70E-6B2B-0384-B6FF5D1A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19D30C-8142-282C-50CC-14952EA6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1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C6E1BB-8008-65FB-B67A-6EA86A06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5C3F2-6903-6A66-1AC4-12B586FFC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9DD0E-4471-8976-EA5B-80CAA7D6D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A615-1202-4D5E-B6CF-8A7A2BFAB18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AF006-96BA-0E29-81FE-57F1E5993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521873-AC7E-71F4-180F-69D6CF20C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25C79-719D-4549-A751-4AFDB720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7.jpeg"/><Relationship Id="rId7" Type="http://schemas.openxmlformats.org/officeDocument/2006/relationships/image" Target="../media/image4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7.png"/><Relationship Id="rId5" Type="http://schemas.openxmlformats.org/officeDocument/2006/relationships/image" Target="../media/image440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4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5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4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88350E-6A44-337E-C138-305BC7353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8100" dirty="0">
                <a:latin typeface="Amasis MT Pro Black" panose="02040A04050005020304" pitchFamily="18" charset="0"/>
              </a:rPr>
              <a:t>기말 프로젝트</a:t>
            </a:r>
            <a:br>
              <a:rPr lang="en-US" altLang="ko-KR" sz="8100" dirty="0">
                <a:latin typeface="Amasis MT Pro Black" panose="02040A04050005020304" pitchFamily="18" charset="0"/>
              </a:rPr>
            </a:br>
            <a:r>
              <a:rPr lang="ko-KR" altLang="en-US" sz="3600" dirty="0">
                <a:latin typeface="Amasis MT Pro Black" panose="02040A04050005020304" pitchFamily="18" charset="0"/>
              </a:rPr>
              <a:t>인터파크 베스트셀러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E13636-EC89-844F-CFCE-278F98DD6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dirty="0"/>
              <a:t>2019034857 </a:t>
            </a:r>
            <a:r>
              <a:rPr lang="ko-KR" altLang="en-US" dirty="0"/>
              <a:t>이종민</a:t>
            </a:r>
            <a:endParaRPr lang="en-US" altLang="ko-KR" dirty="0"/>
          </a:p>
          <a:p>
            <a:pPr algn="l"/>
            <a:r>
              <a:rPr lang="en-US" altLang="ko-KR" dirty="0"/>
              <a:t>2018018568 </a:t>
            </a:r>
            <a:r>
              <a:rPr lang="ko-KR" altLang="en-US" dirty="0"/>
              <a:t>김현우</a:t>
            </a:r>
          </a:p>
        </p:txBody>
      </p:sp>
    </p:spTree>
    <p:extLst>
      <p:ext uri="{BB962C8B-B14F-4D97-AF65-F5344CB8AC3E}">
        <p14:creationId xmlns:p14="http://schemas.microsoft.com/office/powerpoint/2010/main" val="29766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F5BDFF-B91E-86CC-66BF-2C9EB867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3" y="811303"/>
            <a:ext cx="10996613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3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5BC845-A669-A77E-7F7D-202F98BD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2" y="1554317"/>
            <a:ext cx="11712955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7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9C17CF-70F5-461A-480C-D4625ED8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202"/>
            <a:ext cx="12192000" cy="44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84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1FCC27-A770-9735-1EC6-9663E40E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15" y="736985"/>
            <a:ext cx="4440160" cy="47809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3441DB-68E1-7D0A-DCF6-5ECD536B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54" y="437364"/>
            <a:ext cx="4305531" cy="5080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AE702-F1AD-7FE4-2F0F-E70819C9FBC4}"/>
              </a:ext>
            </a:extLst>
          </p:cNvPr>
          <p:cNvSpPr txBox="1"/>
          <p:nvPr/>
        </p:nvSpPr>
        <p:spPr>
          <a:xfrm>
            <a:off x="3971618" y="5861161"/>
            <a:ext cx="424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실제로 데이터가 잘 뽑혔다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58551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183CB5-1BA3-2F71-4DDB-F68E52E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93" y="885453"/>
            <a:ext cx="7407282" cy="4077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CA414-4EEB-1B11-0AA5-EFC13312A504}"/>
              </a:ext>
            </a:extLst>
          </p:cNvPr>
          <p:cNvSpPr txBox="1"/>
          <p:nvPr/>
        </p:nvSpPr>
        <p:spPr>
          <a:xfrm>
            <a:off x="2549201" y="2737366"/>
            <a:ext cx="617686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엑셀 파일로 내보내기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0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인터파크 사이트 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7367E-FE67-732B-DDAA-8B8295C8F8DF}"/>
              </a:ext>
            </a:extLst>
          </p:cNvPr>
          <p:cNvSpPr txBox="1"/>
          <p:nvPr/>
        </p:nvSpPr>
        <p:spPr>
          <a:xfrm>
            <a:off x="8782050" y="1781175"/>
            <a:ext cx="289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몇 월의 베스트셀러에 속하는지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책 제목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작가</a:t>
            </a:r>
            <a:r>
              <a:rPr lang="en-US" altLang="ko-KR" dirty="0"/>
              <a:t>: </a:t>
            </a:r>
            <a:r>
              <a:rPr lang="ko-KR" altLang="en-US" dirty="0"/>
              <a:t>책 저자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출판사</a:t>
            </a:r>
            <a:r>
              <a:rPr lang="en-US" altLang="ko-KR" dirty="0"/>
              <a:t>: </a:t>
            </a:r>
            <a:r>
              <a:rPr lang="ko-KR" altLang="en-US" dirty="0"/>
              <a:t>책 출판사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발행일</a:t>
            </a:r>
            <a:r>
              <a:rPr lang="en-US" altLang="ko-KR" dirty="0"/>
              <a:t>: </a:t>
            </a:r>
            <a:r>
              <a:rPr lang="ko-KR" altLang="en-US" dirty="0"/>
              <a:t>책 발행일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쪽수</a:t>
            </a:r>
            <a:r>
              <a:rPr lang="en-US" altLang="ko-KR" dirty="0"/>
              <a:t>: </a:t>
            </a:r>
            <a:r>
              <a:rPr lang="ko-KR" altLang="en-US" dirty="0"/>
              <a:t>책의 쪽수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정가</a:t>
            </a:r>
            <a:r>
              <a:rPr lang="en-US" altLang="ko-KR" dirty="0"/>
              <a:t>: </a:t>
            </a:r>
            <a:r>
              <a:rPr lang="ko-KR" altLang="en-US" dirty="0"/>
              <a:t>책의 가격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분류</a:t>
            </a:r>
            <a:r>
              <a:rPr lang="en-US" altLang="ko-KR" dirty="0"/>
              <a:t>: </a:t>
            </a:r>
            <a:r>
              <a:rPr lang="ko-KR" altLang="en-US" dirty="0"/>
              <a:t>책의 장르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평점</a:t>
            </a:r>
            <a:r>
              <a:rPr lang="en-US" altLang="ko-KR" dirty="0"/>
              <a:t>: </a:t>
            </a:r>
            <a:r>
              <a:rPr lang="ko-KR" altLang="en-US" dirty="0"/>
              <a:t>책에 매겨진 평점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8FB8D4-C52A-7549-D101-2B2F117C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256677"/>
            <a:ext cx="7220469" cy="30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21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인터파크 사이트 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212AC-88A3-C5D7-B6A0-AF10F440896F}"/>
              </a:ext>
            </a:extLst>
          </p:cNvPr>
          <p:cNvSpPr txBox="1"/>
          <p:nvPr/>
        </p:nvSpPr>
        <p:spPr>
          <a:xfrm>
            <a:off x="2652976" y="1931670"/>
            <a:ext cx="73196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코로나 이전 데이터셋과 이후 데이터셋에서 공통된 문제점 세 가지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작가의 이름에 출판사의 이름 표시된 것이 존재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쪽수가 제대로 된 숫자 형태가 아닌 것이 존재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책이 해당 날짜 별로 베스트셀러 몇 위를 했는지 알 수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5FB022-B6EA-AFD8-AF12-E74E1FBD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52" y="4978350"/>
            <a:ext cx="6675698" cy="358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4FF405-7FAF-F2F5-01E6-CF6D3F15B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52" y="4524854"/>
            <a:ext cx="6790008" cy="320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18DCF3-BC34-07F1-28A1-B2EC8BB5C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852" y="3316908"/>
            <a:ext cx="6904318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1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8F16521-37CA-B77E-9EAD-4B601D601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DCF63B6-767A-1776-11C9-769CAA121F4D}"/>
                  </a:ext>
                </a:extLst>
              </p14:cNvPr>
              <p14:cNvContentPartPr/>
              <p14:nvPr/>
            </p14:nvContentPartPr>
            <p14:xfrm>
              <a:off x="4165315" y="3110618"/>
              <a:ext cx="849960" cy="473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DCF63B6-767A-1776-11C9-769CAA121F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6315" y="3101978"/>
                <a:ext cx="867600" cy="4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28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F2049-EED0-B597-5304-E0387ED7D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8" b="8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E348833-1FB3-FC7D-6BD2-0FF801A9CF29}"/>
                  </a:ext>
                </a:extLst>
              </p14:cNvPr>
              <p14:cNvContentPartPr/>
              <p14:nvPr/>
            </p14:nvContentPartPr>
            <p14:xfrm>
              <a:off x="4153075" y="2345978"/>
              <a:ext cx="815040" cy="526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E348833-1FB3-FC7D-6BD2-0FF801A9C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4435" y="2336978"/>
                <a:ext cx="832680" cy="5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952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인터파크 사이트 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212AC-88A3-C5D7-B6A0-AF10F440896F}"/>
              </a:ext>
            </a:extLst>
          </p:cNvPr>
          <p:cNvSpPr txBox="1"/>
          <p:nvPr/>
        </p:nvSpPr>
        <p:spPr>
          <a:xfrm>
            <a:off x="2436150" y="2772957"/>
            <a:ext cx="7319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베스트셀러 순위 적힌 칼럼 만들기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선택적으로 쪽수 열에 </a:t>
            </a:r>
            <a:r>
              <a:rPr lang="en-US" altLang="ko-KR" dirty="0"/>
              <a:t>10 </a:t>
            </a:r>
            <a:r>
              <a:rPr lang="ko-KR" altLang="en-US" dirty="0"/>
              <a:t>이상의 숫자형 데이터 가진 행만 남기기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선택적으로 작가의 이름과 출판사의 이름이 다른 행만 남기기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815E38E-E766-6CDC-E396-F6F6E6B40BA6}"/>
              </a:ext>
            </a:extLst>
          </p:cNvPr>
          <p:cNvSpPr/>
          <p:nvPr/>
        </p:nvSpPr>
        <p:spPr>
          <a:xfrm>
            <a:off x="5972175" y="3200400"/>
            <a:ext cx="295275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C5C4D3C6-58D8-1EC5-E6DE-000A533540DB}"/>
              </a:ext>
            </a:extLst>
          </p:cNvPr>
          <p:cNvSpPr/>
          <p:nvPr/>
        </p:nvSpPr>
        <p:spPr>
          <a:xfrm>
            <a:off x="5972175" y="3983291"/>
            <a:ext cx="295275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2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446CA-BE9D-A08A-B638-EE8C10E5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인터파크 사이트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37962A-8BD6-CB21-8064-B1B89F87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8" y="2047875"/>
            <a:ext cx="6034358" cy="4165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0F76E3-9C50-6A32-2220-4C21C49A4745}"/>
              </a:ext>
            </a:extLst>
          </p:cNvPr>
          <p:cNvSpPr txBox="1"/>
          <p:nvPr/>
        </p:nvSpPr>
        <p:spPr>
          <a:xfrm>
            <a:off x="7203233" y="2556588"/>
            <a:ext cx="47772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COVID-19 </a:t>
            </a:r>
            <a:r>
              <a:rPr lang="ko-KR" altLang="en-US" dirty="0"/>
              <a:t>전후로 하여 사람들이 책을 읽는 방식이 바뀌었을까</a:t>
            </a:r>
            <a:r>
              <a:rPr lang="en-US" altLang="ko-KR" dirty="0"/>
              <a:t> </a:t>
            </a:r>
            <a:r>
              <a:rPr lang="ko-KR" altLang="en-US" dirty="0"/>
              <a:t>알아보기 위해</a:t>
            </a:r>
            <a:endParaRPr lang="en-US" altLang="ko-KR" dirty="0"/>
          </a:p>
          <a:p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~ 2019</a:t>
            </a:r>
            <a:r>
              <a:rPr lang="ko-KR" altLang="en-US" dirty="0"/>
              <a:t>년 </a:t>
            </a:r>
            <a:r>
              <a:rPr lang="en-US" altLang="ko-KR" dirty="0"/>
              <a:t>VS 2020</a:t>
            </a:r>
            <a:r>
              <a:rPr lang="ko-KR" altLang="en-US" dirty="0"/>
              <a:t>년 </a:t>
            </a:r>
            <a:r>
              <a:rPr lang="en-US" altLang="ko-KR" dirty="0"/>
              <a:t>~ 2022</a:t>
            </a:r>
            <a:r>
              <a:rPr lang="ko-KR" altLang="en-US" dirty="0"/>
              <a:t>년</a:t>
            </a:r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en-US" altLang="ko-KR" dirty="0"/>
              <a:t>COVID-19 </a:t>
            </a:r>
            <a:r>
              <a:rPr lang="ko-KR" altLang="en-US" dirty="0"/>
              <a:t>전후 </a:t>
            </a:r>
            <a:r>
              <a:rPr lang="en-US" altLang="ko-KR" dirty="0"/>
              <a:t>3</a:t>
            </a:r>
            <a:r>
              <a:rPr lang="ko-KR" altLang="en-US" dirty="0"/>
              <a:t>년을 뽑아서 비교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달의 </a:t>
            </a:r>
            <a:r>
              <a:rPr lang="en-US" altLang="ko-KR" dirty="0"/>
              <a:t>1</a:t>
            </a:r>
            <a:r>
              <a:rPr lang="ko-KR" altLang="en-US" dirty="0"/>
              <a:t>일을 추출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현실적으로 모든 날의 데이터를 다 크롤링하려면 너무 오래 걸리기 때문</a:t>
            </a:r>
            <a:r>
              <a:rPr lang="en-US" altLang="ko-KR" dirty="0"/>
              <a:t>. </a:t>
            </a:r>
            <a:r>
              <a:rPr lang="ko-KR" altLang="en-US" dirty="0"/>
              <a:t>각 달의 </a:t>
            </a:r>
            <a:r>
              <a:rPr lang="en-US" altLang="ko-KR" dirty="0"/>
              <a:t>1</a:t>
            </a:r>
            <a:r>
              <a:rPr lang="ko-KR" altLang="en-US" dirty="0"/>
              <a:t>일만을 뽑아도 </a:t>
            </a:r>
            <a:r>
              <a:rPr lang="en-US" altLang="ko-KR" dirty="0"/>
              <a:t>20</a:t>
            </a:r>
            <a:r>
              <a:rPr lang="ko-KR" altLang="en-US" dirty="0"/>
              <a:t>분 가량의 시간이 걸린다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51901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인터파크 사이트 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F8BBF5-5A2F-EC83-0681-A98AF4CE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4" y="1790804"/>
            <a:ext cx="9715500" cy="4701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E785E-C2E4-6D18-C15C-DC358D040DDE}"/>
              </a:ext>
            </a:extLst>
          </p:cNvPr>
          <p:cNvSpPr txBox="1"/>
          <p:nvPr/>
        </p:nvSpPr>
        <p:spPr>
          <a:xfrm>
            <a:off x="5143500" y="2555464"/>
            <a:ext cx="549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순위 칼럼 추가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처음에 데이터 뽑아 놓은 상태에서 순위를 매겨야 잘못된 순위가 매겨지지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6914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인터파크 사이트 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C5B39-1AEE-5100-F6CB-20666524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7" y="2766800"/>
            <a:ext cx="3609923" cy="2241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1F2005-3AF4-5B64-7171-63DBA577F7C2}"/>
              </a:ext>
            </a:extLst>
          </p:cNvPr>
          <p:cNvSpPr txBox="1"/>
          <p:nvPr/>
        </p:nvSpPr>
        <p:spPr>
          <a:xfrm>
            <a:off x="971654" y="5557898"/>
            <a:ext cx="6765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숫자형으로 표시된 쪽수 데이터 중 </a:t>
            </a:r>
            <a:r>
              <a:rPr lang="en-US" altLang="ko-KR" dirty="0"/>
              <a:t>10 </a:t>
            </a:r>
            <a:r>
              <a:rPr lang="ko-KR" altLang="en-US" dirty="0"/>
              <a:t>미만이면 </a:t>
            </a:r>
            <a:r>
              <a:rPr lang="en-US" altLang="ko-KR" dirty="0"/>
              <a:t>0</a:t>
            </a:r>
            <a:r>
              <a:rPr lang="ko-KR" altLang="en-US" dirty="0"/>
              <a:t>으로 표시</a:t>
            </a:r>
            <a:endParaRPr lang="en-US" altLang="ko-KR" dirty="0"/>
          </a:p>
          <a:p>
            <a:r>
              <a:rPr lang="ko-KR" altLang="en-US" dirty="0"/>
              <a:t>숫자형으로 표시되지 않은 쪽수 데이터는 </a:t>
            </a:r>
            <a:r>
              <a:rPr lang="en-US" altLang="ko-KR" dirty="0"/>
              <a:t>0</a:t>
            </a:r>
            <a:r>
              <a:rPr lang="ko-KR" altLang="en-US" dirty="0"/>
              <a:t>으로 표시</a:t>
            </a:r>
            <a:endParaRPr lang="en-US" altLang="ko-KR" dirty="0"/>
          </a:p>
          <a:p>
            <a:r>
              <a:rPr lang="ko-KR" altLang="en-US" dirty="0"/>
              <a:t>이후</a:t>
            </a:r>
            <a:r>
              <a:rPr lang="en-US" altLang="ko-KR" dirty="0"/>
              <a:t>….”</a:t>
            </a:r>
            <a:r>
              <a:rPr lang="ko-KR" altLang="en-US" dirty="0"/>
              <a:t>쪽수</a:t>
            </a:r>
            <a:r>
              <a:rPr lang="en-US" altLang="ko-KR" dirty="0"/>
              <a:t>“ </a:t>
            </a:r>
            <a:r>
              <a:rPr lang="ko-KR" altLang="en-US" dirty="0"/>
              <a:t>열의 데이터가 </a:t>
            </a:r>
            <a:r>
              <a:rPr lang="en-US" altLang="ko-KR" dirty="0"/>
              <a:t>10 </a:t>
            </a:r>
            <a:r>
              <a:rPr lang="ko-KR" altLang="en-US" dirty="0"/>
              <a:t>이상인 행만 표시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DFA967-4B3B-6FAD-D4AC-A29451BC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39" y="1916878"/>
            <a:ext cx="5724897" cy="34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4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인터파크 사이트 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F2005-3AF4-5B64-7171-63DBA577F7C2}"/>
              </a:ext>
            </a:extLst>
          </p:cNvPr>
          <p:cNvSpPr txBox="1"/>
          <p:nvPr/>
        </p:nvSpPr>
        <p:spPr>
          <a:xfrm>
            <a:off x="649197" y="5281673"/>
            <a:ext cx="67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선택적으로 작가의 이름과 출판사의 이름이 다른 행만 남기기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18CD5-8F56-2ED5-C2F8-EA445C5D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7" y="1844012"/>
            <a:ext cx="7915275" cy="3169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6C60E0-D75F-428A-A5FC-9ED92FAF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494" y="2409695"/>
            <a:ext cx="2910679" cy="2604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33982-E9A6-0912-3625-8F14E4211EEE}"/>
              </a:ext>
            </a:extLst>
          </p:cNvPr>
          <p:cNvSpPr txBox="1"/>
          <p:nvPr/>
        </p:nvSpPr>
        <p:spPr>
          <a:xfrm>
            <a:off x="6573747" y="5245983"/>
            <a:ext cx="67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 열마다 문제 있는 자료형 없음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11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인터파크 사이트 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1430F5-6B22-1825-7905-E2BB3EED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427" y="1782937"/>
            <a:ext cx="6767146" cy="3292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E6D14D-F14A-33A2-E6A4-DC7C8F84BD59}"/>
              </a:ext>
            </a:extLst>
          </p:cNvPr>
          <p:cNvSpPr txBox="1"/>
          <p:nvPr/>
        </p:nvSpPr>
        <p:spPr>
          <a:xfrm>
            <a:off x="2466974" y="3603954"/>
            <a:ext cx="350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엑셀로 저장</a:t>
            </a:r>
            <a:r>
              <a:rPr lang="en-US" altLang="ko-KR" b="1" dirty="0"/>
              <a:t>~!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7097D-9C34-5E3D-5CBE-3855210FE038}"/>
              </a:ext>
            </a:extLst>
          </p:cNvPr>
          <p:cNvSpPr txBox="1"/>
          <p:nvPr/>
        </p:nvSpPr>
        <p:spPr>
          <a:xfrm>
            <a:off x="0" y="5429429"/>
            <a:ext cx="1204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이후 같은 방식으로 </a:t>
            </a:r>
            <a:r>
              <a:rPr lang="en-US" altLang="ko-KR" b="1" dirty="0"/>
              <a:t>before_covid_modi.xlsx </a:t>
            </a:r>
            <a:r>
              <a:rPr lang="ko-KR" altLang="en-US" b="1" dirty="0"/>
              <a:t>만들어 주었음</a:t>
            </a:r>
          </a:p>
        </p:txBody>
      </p:sp>
    </p:spTree>
    <p:extLst>
      <p:ext uri="{BB962C8B-B14F-4D97-AF65-F5344CB8AC3E}">
        <p14:creationId xmlns:p14="http://schemas.microsoft.com/office/powerpoint/2010/main" val="3780057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7097D-9C34-5E3D-5CBE-3855210FE038}"/>
              </a:ext>
            </a:extLst>
          </p:cNvPr>
          <p:cNvSpPr txBox="1"/>
          <p:nvPr/>
        </p:nvSpPr>
        <p:spPr>
          <a:xfrm>
            <a:off x="0" y="5429429"/>
            <a:ext cx="1204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사람들이 얼마나 문학을 읽을까 하는 생각에</a:t>
            </a:r>
            <a:endParaRPr lang="en-US" altLang="ko-KR" b="1" dirty="0"/>
          </a:p>
          <a:p>
            <a:pPr algn="ctr"/>
            <a:r>
              <a:rPr lang="en-US" altLang="ko-KR" b="1" dirty="0"/>
              <a:t>＂</a:t>
            </a:r>
            <a:r>
              <a:rPr lang="ko-KR" altLang="en-US" b="1" dirty="0"/>
              <a:t>소설</a:t>
            </a:r>
            <a:r>
              <a:rPr lang="en-US" altLang="ko-KR" b="1" dirty="0"/>
              <a:t>“, “</a:t>
            </a:r>
            <a:r>
              <a:rPr lang="ko-KR" altLang="en-US" b="1" dirty="0"/>
              <a:t>시</a:t>
            </a:r>
            <a:r>
              <a:rPr lang="en-US" altLang="ko-KR" b="1" dirty="0"/>
              <a:t>/</a:t>
            </a:r>
            <a:r>
              <a:rPr lang="ko-KR" altLang="en-US" b="1" dirty="0"/>
              <a:t>에세이</a:t>
            </a:r>
            <a:r>
              <a:rPr lang="en-US" altLang="ko-KR" b="1" dirty="0"/>
              <a:t>“ </a:t>
            </a:r>
            <a:r>
              <a:rPr lang="ko-KR" altLang="en-US" b="1" dirty="0"/>
              <a:t>두 개 중 하나로 분류된다면 </a:t>
            </a:r>
            <a:r>
              <a:rPr lang="en-US" altLang="ko-KR" b="1" dirty="0"/>
              <a:t>1</a:t>
            </a:r>
            <a:r>
              <a:rPr lang="ko-KR" altLang="en-US" b="1" dirty="0"/>
              <a:t>로</a:t>
            </a:r>
            <a:r>
              <a:rPr lang="en-US" altLang="ko-KR" b="1" dirty="0"/>
              <a:t>, </a:t>
            </a:r>
            <a:r>
              <a:rPr lang="ko-KR" altLang="en-US" b="1" dirty="0"/>
              <a:t>그렇지 않다면 </a:t>
            </a:r>
            <a:r>
              <a:rPr lang="en-US" altLang="ko-KR" b="1" dirty="0"/>
              <a:t>0</a:t>
            </a:r>
            <a:r>
              <a:rPr lang="ko-KR" altLang="en-US" b="1" dirty="0"/>
              <a:t>으로 분류</a:t>
            </a:r>
            <a:endParaRPr lang="en-US" altLang="ko-KR" b="1" dirty="0"/>
          </a:p>
          <a:p>
            <a:pPr algn="ctr"/>
            <a:r>
              <a:rPr lang="ko-KR" altLang="en-US" b="1" dirty="0"/>
              <a:t>중요한 지표가 될 수 있을 듯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2BAEB9-BB01-A4A0-6945-99F50197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64" y="1738056"/>
            <a:ext cx="8305800" cy="362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71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7097D-9C34-5E3D-5CBE-3855210FE038}"/>
              </a:ext>
            </a:extLst>
          </p:cNvPr>
          <p:cNvSpPr txBox="1"/>
          <p:nvPr/>
        </p:nvSpPr>
        <p:spPr>
          <a:xfrm>
            <a:off x="0" y="5646957"/>
            <a:ext cx="1204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사람들이 얼마나 자기계발서를 읽을까 하는 생각에</a:t>
            </a:r>
            <a:endParaRPr lang="en-US" altLang="ko-KR" b="1" dirty="0"/>
          </a:p>
          <a:p>
            <a:pPr algn="ctr"/>
            <a:r>
              <a:rPr lang="en-US" altLang="ko-KR" b="1" dirty="0"/>
              <a:t>＂</a:t>
            </a:r>
            <a:r>
              <a:rPr lang="ko-KR" altLang="en-US" b="1" dirty="0"/>
              <a:t>자기계발서</a:t>
            </a:r>
            <a:r>
              <a:rPr lang="en-US" altLang="ko-KR" b="1" dirty="0"/>
              <a:t>“ </a:t>
            </a:r>
            <a:r>
              <a:rPr lang="ko-KR" altLang="en-US" b="1" dirty="0"/>
              <a:t>로 분류된다면 </a:t>
            </a:r>
            <a:r>
              <a:rPr lang="en-US" altLang="ko-KR" b="1" dirty="0"/>
              <a:t>1</a:t>
            </a:r>
            <a:r>
              <a:rPr lang="ko-KR" altLang="en-US" b="1" dirty="0"/>
              <a:t>로</a:t>
            </a:r>
            <a:r>
              <a:rPr lang="en-US" altLang="ko-KR" b="1" dirty="0"/>
              <a:t>, </a:t>
            </a:r>
            <a:r>
              <a:rPr lang="ko-KR" altLang="en-US" b="1" dirty="0"/>
              <a:t>그렇지 않다면 </a:t>
            </a:r>
            <a:r>
              <a:rPr lang="en-US" altLang="ko-KR" b="1" dirty="0"/>
              <a:t>0</a:t>
            </a:r>
            <a:r>
              <a:rPr lang="ko-KR" altLang="en-US" b="1" dirty="0"/>
              <a:t>으로 분류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 이후의 데이터에 대해서도 똑같은 방식으로 </a:t>
            </a:r>
            <a:r>
              <a:rPr lang="en-US" altLang="ko-KR" b="1" dirty="0"/>
              <a:t>＂</a:t>
            </a:r>
            <a:r>
              <a:rPr lang="ko-KR" altLang="en-US" b="1" dirty="0"/>
              <a:t>문학</a:t>
            </a:r>
            <a:r>
              <a:rPr lang="en-US" altLang="ko-KR" b="1" dirty="0"/>
              <a:t>＂</a:t>
            </a:r>
            <a:r>
              <a:rPr lang="ko-KR" altLang="en-US" b="1" dirty="0"/>
              <a:t>과 </a:t>
            </a:r>
            <a:r>
              <a:rPr lang="en-US" altLang="ko-KR" b="1" dirty="0"/>
              <a:t>"</a:t>
            </a:r>
            <a:r>
              <a:rPr lang="ko-KR" altLang="en-US" b="1" dirty="0"/>
              <a:t>자기계발 열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75191F-9588-A4F7-1FA3-1F096F85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34" y="1673493"/>
            <a:ext cx="8925066" cy="37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2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7097D-9C34-5E3D-5CBE-3855210FE038}"/>
              </a:ext>
            </a:extLst>
          </p:cNvPr>
          <p:cNvSpPr txBox="1"/>
          <p:nvPr/>
        </p:nvSpPr>
        <p:spPr>
          <a:xfrm>
            <a:off x="71437" y="3598882"/>
            <a:ext cx="1204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연속적인 데이터는 </a:t>
            </a:r>
            <a:r>
              <a:rPr lang="en-US" altLang="ko-KR" b="1" dirty="0"/>
              <a:t>matplotlib</a:t>
            </a:r>
            <a:r>
              <a:rPr lang="ko-KR" altLang="en-US" b="1" dirty="0"/>
              <a:t>을 통해 </a:t>
            </a:r>
            <a:r>
              <a:rPr lang="en-US" altLang="ko-KR" b="1" dirty="0"/>
              <a:t>X</a:t>
            </a:r>
            <a:r>
              <a:rPr lang="ko-KR" altLang="en-US" b="1" dirty="0"/>
              <a:t>축에 해당 데이터의 값 </a:t>
            </a:r>
            <a:r>
              <a:rPr lang="en-US" altLang="ko-KR" b="1" dirty="0"/>
              <a:t>Y</a:t>
            </a:r>
            <a:r>
              <a:rPr lang="ko-KR" altLang="en-US" b="1" dirty="0"/>
              <a:t>축에 특정 값에 해당되는 데이터의 개수로 표현</a:t>
            </a:r>
            <a:endParaRPr lang="en-US" altLang="ko-KR" b="1" dirty="0"/>
          </a:p>
          <a:p>
            <a:pPr algn="ctr"/>
            <a:r>
              <a:rPr lang="ko-KR" altLang="en-US" b="1" dirty="0"/>
              <a:t>연속적이지 않은 데이터 </a:t>
            </a:r>
            <a:r>
              <a:rPr lang="en-US" altLang="ko-KR" b="1" dirty="0"/>
              <a:t>(</a:t>
            </a:r>
            <a:r>
              <a:rPr lang="ko-KR" altLang="en-US" b="1" dirty="0"/>
              <a:t>가령 소설</a:t>
            </a:r>
            <a:r>
              <a:rPr lang="en-US" altLang="ko-KR" b="1" dirty="0"/>
              <a:t>, </a:t>
            </a:r>
            <a:r>
              <a:rPr lang="ko-KR" altLang="en-US" b="1" dirty="0"/>
              <a:t>시</a:t>
            </a:r>
            <a:r>
              <a:rPr lang="en-US" altLang="ko-KR" b="1" dirty="0"/>
              <a:t>/</a:t>
            </a:r>
            <a:r>
              <a:rPr lang="ko-KR" altLang="en-US" b="1" dirty="0"/>
              <a:t>에세이</a:t>
            </a:r>
            <a:r>
              <a:rPr lang="en-US" altLang="ko-KR" b="1" dirty="0"/>
              <a:t>, </a:t>
            </a:r>
            <a:r>
              <a:rPr lang="ko-KR" altLang="en-US" b="1" dirty="0"/>
              <a:t>자기계발</a:t>
            </a:r>
            <a:r>
              <a:rPr lang="en-US" altLang="ko-KR" b="1" dirty="0"/>
              <a:t>, … </a:t>
            </a:r>
            <a:r>
              <a:rPr lang="ko-KR" altLang="en-US" b="1" dirty="0"/>
              <a:t>같은 분류</a:t>
            </a:r>
            <a:r>
              <a:rPr lang="en-US" altLang="ko-KR" b="1" dirty="0"/>
              <a:t>)</a:t>
            </a:r>
            <a:r>
              <a:rPr lang="ko-KR" altLang="en-US" b="1" dirty="0"/>
              <a:t>는 </a:t>
            </a:r>
            <a:r>
              <a:rPr lang="en-US" altLang="ko-KR" b="1" dirty="0"/>
              <a:t>matplotlib</a:t>
            </a:r>
            <a:r>
              <a:rPr lang="ko-KR" altLang="en-US" b="1" dirty="0"/>
              <a:t>의 </a:t>
            </a:r>
            <a:r>
              <a:rPr lang="en-US" altLang="ko-KR" b="1" dirty="0"/>
              <a:t>pie</a:t>
            </a:r>
            <a:r>
              <a:rPr lang="ko-KR" altLang="en-US" b="1" dirty="0"/>
              <a:t>차트로 비율을 표현</a:t>
            </a:r>
          </a:p>
        </p:txBody>
      </p:sp>
    </p:spTree>
    <p:extLst>
      <p:ext uri="{BB962C8B-B14F-4D97-AF65-F5344CB8AC3E}">
        <p14:creationId xmlns:p14="http://schemas.microsoft.com/office/powerpoint/2010/main" val="3647152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DE560-16F3-17D2-CCA2-A5D671CA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1" y="1936800"/>
            <a:ext cx="3444538" cy="12345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9DCCE4-F7F9-9654-9667-86F8D552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51" y="1953613"/>
            <a:ext cx="3558848" cy="1181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3598882"/>
            <a:ext cx="1204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X</a:t>
            </a:r>
            <a:r>
              <a:rPr lang="ko-KR" altLang="en-US" b="1" dirty="0"/>
              <a:t>축에 몇 월의 베스트셀러인지</a:t>
            </a:r>
            <a:r>
              <a:rPr lang="en-US" altLang="ko-KR" b="1" dirty="0"/>
              <a:t>, Y</a:t>
            </a:r>
            <a:r>
              <a:rPr lang="ko-KR" altLang="en-US" b="1" dirty="0"/>
              <a:t>축에 쪽수 표현한 </a:t>
            </a:r>
            <a:r>
              <a:rPr lang="en-US" altLang="ko-KR" b="1" dirty="0"/>
              <a:t>Scatter </a:t>
            </a:r>
            <a:r>
              <a:rPr lang="ko-KR" altLang="en-US" b="1" dirty="0"/>
              <a:t>그래프 그려서 코로나 이전과 이후 비교해보기 </a:t>
            </a:r>
          </a:p>
        </p:txBody>
      </p:sp>
    </p:spTree>
    <p:extLst>
      <p:ext uri="{BB962C8B-B14F-4D97-AF65-F5344CB8AC3E}">
        <p14:creationId xmlns:p14="http://schemas.microsoft.com/office/powerpoint/2010/main" val="3159878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9F1E20A-B18F-8AAD-841F-C8268FB77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2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74F6E29-03BF-7F64-7827-E0216098B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11562"/>
            <a:ext cx="10905066" cy="40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5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934198-17D6-CABD-9211-80094D40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547"/>
            <a:ext cx="12192000" cy="55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09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2911458"/>
            <a:ext cx="1204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2017</a:t>
            </a:r>
            <a:r>
              <a:rPr lang="ko-KR" altLang="en-US" b="1" dirty="0"/>
              <a:t>년 </a:t>
            </a:r>
            <a:r>
              <a:rPr lang="en-US" altLang="ko-KR" b="1" dirty="0"/>
              <a:t>~ 2019</a:t>
            </a:r>
            <a:r>
              <a:rPr lang="ko-KR" altLang="en-US" b="1" dirty="0"/>
              <a:t>년에는 </a:t>
            </a:r>
            <a:r>
              <a:rPr lang="en-US" altLang="ko-KR" b="1" dirty="0"/>
              <a:t>200~300</a:t>
            </a:r>
            <a:r>
              <a:rPr lang="ko-KR" altLang="en-US" b="1" dirty="0"/>
              <a:t>페이지 정도에 많은 베스트셀러들이 분포</a:t>
            </a:r>
            <a:endParaRPr lang="en-US" altLang="ko-KR" b="1" dirty="0"/>
          </a:p>
          <a:p>
            <a:pPr algn="ctr"/>
            <a:r>
              <a:rPr lang="ko-KR" altLang="en-US" b="1" dirty="0"/>
              <a:t>반면 </a:t>
            </a:r>
            <a:r>
              <a:rPr lang="en-US" altLang="ko-KR" b="1" dirty="0"/>
              <a:t>2020</a:t>
            </a:r>
            <a:r>
              <a:rPr lang="ko-KR" altLang="en-US" b="1" dirty="0"/>
              <a:t>년 </a:t>
            </a:r>
            <a:r>
              <a:rPr lang="en-US" altLang="ko-KR" b="1" dirty="0"/>
              <a:t>~ 2022</a:t>
            </a:r>
            <a:r>
              <a:rPr lang="ko-KR" altLang="en-US" b="1" dirty="0"/>
              <a:t>년에 </a:t>
            </a:r>
            <a:r>
              <a:rPr lang="en-US" altLang="ko-KR" b="1" dirty="0"/>
              <a:t>300~400</a:t>
            </a:r>
            <a:r>
              <a:rPr lang="ko-KR" altLang="en-US" b="1" dirty="0"/>
              <a:t>페이지에 걸쳐 많은 베스트셀러들이 분포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코로나 이후 사람들이 더 긴 책을 읽기 시작한 듯 보인다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어쩌면 여가 시간이 늘어나서 그런 것일지도</a:t>
            </a:r>
            <a:r>
              <a:rPr lang="en-US" altLang="ko-KR" b="1" dirty="0"/>
              <a:t>…</a:t>
            </a:r>
          </a:p>
          <a:p>
            <a:pPr algn="ctr"/>
            <a:r>
              <a:rPr lang="ko-KR" altLang="en-US" b="1" dirty="0"/>
              <a:t>코로나로 인해 독서를 취미로 가지게 된 사람들이 늘어나서 그런 사람들이 더 긴 책을 읽기 시작한 것일수도</a:t>
            </a:r>
          </a:p>
        </p:txBody>
      </p:sp>
    </p:spTree>
    <p:extLst>
      <p:ext uri="{BB962C8B-B14F-4D97-AF65-F5344CB8AC3E}">
        <p14:creationId xmlns:p14="http://schemas.microsoft.com/office/powerpoint/2010/main" val="3941351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3598882"/>
            <a:ext cx="1204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X</a:t>
            </a:r>
            <a:r>
              <a:rPr lang="ko-KR" altLang="en-US" b="1" dirty="0"/>
              <a:t>축에 몇 월의 베스트셀러인지</a:t>
            </a:r>
            <a:r>
              <a:rPr lang="en-US" altLang="ko-KR" b="1" dirty="0"/>
              <a:t>, Y</a:t>
            </a:r>
            <a:r>
              <a:rPr lang="ko-KR" altLang="en-US" b="1" dirty="0"/>
              <a:t>축에 정가 표현한 </a:t>
            </a:r>
            <a:r>
              <a:rPr lang="en-US" altLang="ko-KR" b="1" dirty="0"/>
              <a:t>Scatter </a:t>
            </a:r>
            <a:r>
              <a:rPr lang="ko-KR" altLang="en-US" b="1" dirty="0"/>
              <a:t>그래프 그려서 코로나 이전과 이후 비교해보기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292868-1AE5-96FF-B1E6-0D6A7EEE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7" y="2095183"/>
            <a:ext cx="3436918" cy="11888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9DE15C-BB1A-603C-79FC-07AAC3AB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63" y="2103805"/>
            <a:ext cx="3795089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53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DCBDA7-3F4B-97D4-E681-E9379DACF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72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0FA755C-19CA-92DD-EF4D-4A1FBA092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48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2911458"/>
            <a:ext cx="1204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2017</a:t>
            </a:r>
            <a:r>
              <a:rPr lang="ko-KR" altLang="en-US" b="1" dirty="0"/>
              <a:t>년 </a:t>
            </a:r>
            <a:r>
              <a:rPr lang="en-US" altLang="ko-KR" b="1" dirty="0"/>
              <a:t>~ 2019</a:t>
            </a:r>
            <a:r>
              <a:rPr lang="ko-KR" altLang="en-US" b="1" dirty="0"/>
              <a:t>년에는 </a:t>
            </a:r>
            <a:r>
              <a:rPr lang="en-US" altLang="ko-KR" b="1" dirty="0"/>
              <a:t>12500</a:t>
            </a:r>
            <a:r>
              <a:rPr lang="ko-KR" altLang="en-US" b="1" dirty="0"/>
              <a:t>원 정도에 많은 베스트셀러들이 분포</a:t>
            </a:r>
            <a:endParaRPr lang="en-US" altLang="ko-KR" b="1" dirty="0"/>
          </a:p>
          <a:p>
            <a:pPr algn="ctr"/>
            <a:r>
              <a:rPr lang="ko-KR" altLang="en-US" b="1" dirty="0"/>
              <a:t>반면 </a:t>
            </a:r>
            <a:r>
              <a:rPr lang="en-US" altLang="ko-KR" b="1" dirty="0"/>
              <a:t>2020</a:t>
            </a:r>
            <a:r>
              <a:rPr lang="ko-KR" altLang="en-US" b="1" dirty="0"/>
              <a:t>년 </a:t>
            </a:r>
            <a:r>
              <a:rPr lang="en-US" altLang="ko-KR" b="1" dirty="0"/>
              <a:t>~ 2022</a:t>
            </a:r>
            <a:r>
              <a:rPr lang="ko-KR" altLang="en-US" b="1" dirty="0"/>
              <a:t>년에 </a:t>
            </a:r>
            <a:r>
              <a:rPr lang="en-US" altLang="ko-KR" b="1" dirty="0"/>
              <a:t>15000</a:t>
            </a:r>
            <a:r>
              <a:rPr lang="ko-KR" altLang="en-US" b="1" dirty="0"/>
              <a:t>원 근처에 많은 베스트셀러들이 분포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코로나 이후 사람들이 더 책에 돈을 많이 쓰게 된 것 같다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어쩌면 더 긴 책을 읽게 되었기에 이런 결과가 나타났을지도</a:t>
            </a:r>
            <a:r>
              <a:rPr lang="en-US" altLang="ko-KR" b="1" dirty="0"/>
              <a:t>…</a:t>
            </a:r>
          </a:p>
          <a:p>
            <a:pPr algn="ctr"/>
            <a:r>
              <a:rPr lang="ko-KR" altLang="en-US" b="1" dirty="0"/>
              <a:t>과연 정말 그런지 뒤에서 설명해보도록 하겠다</a:t>
            </a:r>
          </a:p>
        </p:txBody>
      </p:sp>
    </p:spTree>
    <p:extLst>
      <p:ext uri="{BB962C8B-B14F-4D97-AF65-F5344CB8AC3E}">
        <p14:creationId xmlns:p14="http://schemas.microsoft.com/office/powerpoint/2010/main" val="1392951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3598882"/>
            <a:ext cx="1204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X</a:t>
            </a:r>
            <a:r>
              <a:rPr lang="ko-KR" altLang="en-US" b="1" dirty="0"/>
              <a:t>축에 몇 월의 베스트셀러인지</a:t>
            </a:r>
            <a:r>
              <a:rPr lang="en-US" altLang="ko-KR" b="1" dirty="0"/>
              <a:t>, Y</a:t>
            </a:r>
            <a:r>
              <a:rPr lang="ko-KR" altLang="en-US" b="1" dirty="0"/>
              <a:t>축에 평점 표현한 </a:t>
            </a:r>
            <a:r>
              <a:rPr lang="en-US" altLang="ko-KR" b="1" dirty="0"/>
              <a:t>Scatter </a:t>
            </a:r>
            <a:r>
              <a:rPr lang="ko-KR" altLang="en-US" b="1" dirty="0"/>
              <a:t>그래프 그려서 코로나 이전과 이후 비교해보기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72714-0091-7F68-4FDB-B0640B55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7" y="1932066"/>
            <a:ext cx="3787468" cy="1257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51781F-06E0-7CAD-247A-E989CC5A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19" y="1987164"/>
            <a:ext cx="4366638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90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B62D87E-E19B-F8A0-66BF-999E367B7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38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EC56BF-ACDA-EED0-7C62-EC596E48A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57038"/>
            <a:ext cx="10905066" cy="41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64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2911458"/>
            <a:ext cx="1204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평점을 주는 양상은 </a:t>
            </a:r>
            <a:r>
              <a:rPr lang="en-US" altLang="ko-KR" b="1" dirty="0"/>
              <a:t>COVID-19 </a:t>
            </a:r>
            <a:r>
              <a:rPr lang="ko-KR" altLang="en-US" b="1" dirty="0"/>
              <a:t>전후로 그다지 바뀌지 않은 듯하다</a:t>
            </a:r>
            <a:r>
              <a:rPr lang="en-US" altLang="ko-KR" b="1" dirty="0"/>
              <a:t>…</a:t>
            </a:r>
          </a:p>
          <a:p>
            <a:pPr algn="ctr"/>
            <a:r>
              <a:rPr lang="ko-KR" altLang="en-US" b="1" dirty="0"/>
              <a:t>계속해서 </a:t>
            </a:r>
            <a:r>
              <a:rPr lang="en-US" altLang="ko-KR" b="1" dirty="0"/>
              <a:t>9.5 </a:t>
            </a:r>
            <a:r>
              <a:rPr lang="ko-KR" altLang="en-US" b="1" dirty="0"/>
              <a:t>근처에 몰려 있음</a:t>
            </a:r>
          </a:p>
        </p:txBody>
      </p:sp>
    </p:spTree>
    <p:extLst>
      <p:ext uri="{BB962C8B-B14F-4D97-AF65-F5344CB8AC3E}">
        <p14:creationId xmlns:p14="http://schemas.microsoft.com/office/powerpoint/2010/main" val="2903471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불연속적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2911458"/>
            <a:ext cx="1204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Counter</a:t>
            </a:r>
            <a:r>
              <a:rPr lang="ko-KR" altLang="en-US" b="1" dirty="0"/>
              <a:t>를 이용해 베스트셀러를 낸 작가들의 이름 리스트에서 빈도수 잰 뒤</a:t>
            </a:r>
            <a:endParaRPr lang="en-US" altLang="ko-KR" b="1" dirty="0"/>
          </a:p>
          <a:p>
            <a:pPr algn="ctr"/>
            <a:r>
              <a:rPr lang="en-US" altLang="ko-KR" b="1" dirty="0"/>
              <a:t>Pie</a:t>
            </a:r>
            <a:r>
              <a:rPr lang="ko-KR" altLang="en-US" b="1" dirty="0"/>
              <a:t>차트를 통해 비율 보여주기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04F2B4-026A-387D-02F3-170ABA18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8" y="3998699"/>
            <a:ext cx="5143946" cy="2019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8EB11-24F8-BE7B-67CF-9A09E6C76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803" y="4185404"/>
            <a:ext cx="5273497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2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86253F-CDD4-76C1-9175-AD0FCE29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18" y="830355"/>
            <a:ext cx="11126164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3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5576C4-0B8C-8ABE-1F13-9D3074400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3" y="643466"/>
            <a:ext cx="7605553" cy="5571067"/>
          </a:xfrm>
          <a:prstGeom prst="rect">
            <a:avLst/>
          </a:prstGeom>
        </p:spPr>
      </p:pic>
      <p:pic>
        <p:nvPicPr>
          <p:cNvPr id="1026" name="Picture 2" descr="곰돌이 푸, 행복한 일은 매일 있어">
            <a:extLst>
              <a:ext uri="{FF2B5EF4-FFF2-40B4-BE49-F238E27FC236}">
                <a16:creationId xmlns:a16="http://schemas.microsoft.com/office/drawing/2014/main" id="{1FFECEC4-3B4E-8DD4-D504-ADD5BDF9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627" y="1145931"/>
            <a:ext cx="1240103" cy="172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113BDD-37A6-1412-6408-C4F8C6786757}"/>
              </a:ext>
            </a:extLst>
          </p:cNvPr>
          <p:cNvGrpSpPr/>
          <p:nvPr/>
        </p:nvGrpSpPr>
        <p:grpSpPr>
          <a:xfrm>
            <a:off x="11030326" y="925643"/>
            <a:ext cx="687600" cy="1785600"/>
            <a:chOff x="11030326" y="925643"/>
            <a:chExt cx="687600" cy="1785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835ADEB-7916-54E1-9BEF-DD30CD030774}"/>
                    </a:ext>
                  </a:extLst>
                </p14:cNvPr>
                <p14:cNvContentPartPr/>
                <p14:nvPr/>
              </p14:nvContentPartPr>
              <p14:xfrm>
                <a:off x="11165686" y="925643"/>
                <a:ext cx="452160" cy="1186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835ADEB-7916-54E1-9BEF-DD30CD0307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48046" y="907643"/>
                  <a:ext cx="48780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7CA9034-F3C9-33A4-ACCF-19D3F4F4E4F7}"/>
                    </a:ext>
                  </a:extLst>
                </p14:cNvPr>
                <p14:cNvContentPartPr/>
                <p14:nvPr/>
              </p14:nvContentPartPr>
              <p14:xfrm>
                <a:off x="11030326" y="1408403"/>
                <a:ext cx="687600" cy="61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7CA9034-F3C9-33A4-ACCF-19D3F4F4E4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12326" y="1390403"/>
                  <a:ext cx="723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7D1F73D-70FC-BAEA-3185-1DC790D7A99C}"/>
                    </a:ext>
                  </a:extLst>
                </p14:cNvPr>
                <p14:cNvContentPartPr/>
                <p14:nvPr/>
              </p14:nvContentPartPr>
              <p14:xfrm>
                <a:off x="11117806" y="1590203"/>
                <a:ext cx="589680" cy="61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7D1F73D-70FC-BAEA-3185-1DC790D7A9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99806" y="1572203"/>
                  <a:ext cx="625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22E77DB-C79A-5BD5-5F0B-6D8B53E0E066}"/>
                    </a:ext>
                  </a:extLst>
                </p14:cNvPr>
                <p14:cNvContentPartPr/>
                <p14:nvPr/>
              </p14:nvContentPartPr>
              <p14:xfrm>
                <a:off x="11218966" y="2284643"/>
                <a:ext cx="475200" cy="426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22E77DB-C79A-5BD5-5F0B-6D8B53E0E0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00966" y="2267003"/>
                  <a:ext cx="510840" cy="46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5536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A3175D-27DD-FD60-E5EC-0AC2B6565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불연속적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2911458"/>
            <a:ext cx="120491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2017~2019</a:t>
            </a:r>
            <a:r>
              <a:rPr lang="ko-KR" altLang="en-US" b="1" dirty="0"/>
              <a:t>년에는 전체 베스트셀러 중 </a:t>
            </a:r>
            <a:r>
              <a:rPr lang="en-US" altLang="ko-KR" b="1" dirty="0"/>
              <a:t>7.5%</a:t>
            </a:r>
            <a:r>
              <a:rPr lang="ko-KR" altLang="en-US" b="1" dirty="0"/>
              <a:t>와 </a:t>
            </a:r>
            <a:r>
              <a:rPr lang="en-US" altLang="ko-KR" b="1" dirty="0"/>
              <a:t>8.1%</a:t>
            </a:r>
            <a:r>
              <a:rPr lang="ko-KR" altLang="en-US" b="1" dirty="0"/>
              <a:t>를 차지한 저자들이 있었던 반면</a:t>
            </a:r>
            <a:endParaRPr lang="en-US" altLang="ko-KR" b="1" dirty="0"/>
          </a:p>
          <a:p>
            <a:pPr algn="ctr"/>
            <a:r>
              <a:rPr lang="en-US" altLang="ko-KR" b="1" dirty="0"/>
              <a:t>2020~2022</a:t>
            </a:r>
            <a:r>
              <a:rPr lang="ko-KR" altLang="en-US" b="1" dirty="0"/>
              <a:t>년에는 제일 높은 비율을 차지한 저자가 </a:t>
            </a:r>
            <a:r>
              <a:rPr lang="en-US" altLang="ko-KR" b="1" dirty="0"/>
              <a:t>4.2%</a:t>
            </a:r>
            <a:r>
              <a:rPr lang="ko-KR" altLang="en-US" b="1" dirty="0"/>
              <a:t>이다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갈수록 사람들의 취향이 다양해진 것일 수도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 err="1"/>
              <a:t>히가시노</a:t>
            </a:r>
            <a:r>
              <a:rPr lang="ko-KR" altLang="en-US" b="1" dirty="0"/>
              <a:t> 게이고와 </a:t>
            </a:r>
            <a:r>
              <a:rPr lang="ko-KR" altLang="en-US" b="1" dirty="0" err="1"/>
              <a:t>베르나르베르베르와</a:t>
            </a:r>
            <a:r>
              <a:rPr lang="ko-KR" altLang="en-US" b="1" dirty="0"/>
              <a:t> </a:t>
            </a:r>
            <a:r>
              <a:rPr lang="ko-KR" altLang="en-US" b="1" dirty="0" err="1"/>
              <a:t>설민석이</a:t>
            </a:r>
            <a:r>
              <a:rPr lang="ko-KR" altLang="en-US" b="1" dirty="0"/>
              <a:t> 전체 베스트셀러에서 차지하는 비중이 </a:t>
            </a:r>
            <a:r>
              <a:rPr lang="en-US" altLang="ko-KR" b="1" dirty="0"/>
              <a:t>2017~2019</a:t>
            </a:r>
            <a:r>
              <a:rPr lang="ko-KR" altLang="en-US" b="1" dirty="0"/>
              <a:t>년에 비해</a:t>
            </a:r>
            <a:endParaRPr lang="en-US" altLang="ko-KR" b="1" dirty="0"/>
          </a:p>
          <a:p>
            <a:pPr algn="ctr"/>
            <a:r>
              <a:rPr lang="en-US" altLang="ko-KR" b="1" dirty="0"/>
              <a:t>2020~2022</a:t>
            </a:r>
            <a:r>
              <a:rPr lang="ko-KR" altLang="en-US" b="1" dirty="0"/>
              <a:t>년에 하락하였음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사람들이 그동안 대중들에게 익숙했던 작가들에게 질린 것일수도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45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불연속적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2911458"/>
            <a:ext cx="1204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Counter</a:t>
            </a:r>
            <a:r>
              <a:rPr lang="ko-KR" altLang="en-US" b="1" dirty="0"/>
              <a:t>를 이용해 베스트셀러를 낸 출판사 리스트에서 빈도수 잰 뒤</a:t>
            </a:r>
            <a:endParaRPr lang="en-US" altLang="ko-KR" b="1" dirty="0"/>
          </a:p>
          <a:p>
            <a:pPr algn="ctr"/>
            <a:r>
              <a:rPr lang="en-US" altLang="ko-KR" b="1" dirty="0"/>
              <a:t>Pie</a:t>
            </a:r>
            <a:r>
              <a:rPr lang="ko-KR" altLang="en-US" b="1" dirty="0"/>
              <a:t>차트를 통해 비율 보여주기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CB51D2-A21C-C4FE-0850-9AC732D8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0" y="4101577"/>
            <a:ext cx="4740051" cy="1729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DAE355-4584-DC28-9A1E-78E034F6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51" y="4139680"/>
            <a:ext cx="4953429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59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38408E-7F43-8131-4EE9-6FC6B83B2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24" y="643466"/>
            <a:ext cx="723515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61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8524E2-69B1-5F19-7CDF-E8177828D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009" y="643466"/>
            <a:ext cx="705198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59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불연속적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2911458"/>
            <a:ext cx="1204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2017~2019</a:t>
            </a:r>
            <a:r>
              <a:rPr lang="ko-KR" altLang="en-US" b="1" dirty="0"/>
              <a:t>년에는 전체 베스트셀러 중 </a:t>
            </a:r>
            <a:r>
              <a:rPr lang="en-US" altLang="ko-KR" b="1" dirty="0"/>
              <a:t>7.5%</a:t>
            </a:r>
            <a:r>
              <a:rPr lang="ko-KR" altLang="en-US" b="1" dirty="0"/>
              <a:t>와 </a:t>
            </a:r>
            <a:r>
              <a:rPr lang="en-US" altLang="ko-KR" b="1" dirty="0"/>
              <a:t>6,0%</a:t>
            </a:r>
            <a:r>
              <a:rPr lang="ko-KR" altLang="en-US" b="1" dirty="0"/>
              <a:t>과 </a:t>
            </a:r>
            <a:r>
              <a:rPr lang="en-US" altLang="ko-KR" b="1" dirty="0"/>
              <a:t>5.4%</a:t>
            </a:r>
            <a:r>
              <a:rPr lang="ko-KR" altLang="en-US" b="1" dirty="0"/>
              <a:t>를 차지한 출판사들이 있었던 반면</a:t>
            </a:r>
            <a:endParaRPr lang="en-US" altLang="ko-KR" b="1" dirty="0"/>
          </a:p>
          <a:p>
            <a:pPr algn="ctr"/>
            <a:r>
              <a:rPr lang="en-US" altLang="ko-KR" b="1" dirty="0"/>
              <a:t>2020~2022</a:t>
            </a:r>
            <a:r>
              <a:rPr lang="ko-KR" altLang="en-US" b="1" dirty="0"/>
              <a:t>년에는 제일 높은 비율을 차지한 출판사가 </a:t>
            </a:r>
            <a:r>
              <a:rPr lang="en-US" altLang="ko-KR" b="1" dirty="0"/>
              <a:t>4.2%</a:t>
            </a:r>
            <a:r>
              <a:rPr lang="ko-KR" altLang="en-US" b="1" dirty="0"/>
              <a:t>이다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앞선 저자 관련 분석과 마찬가지로 사람들의 취향이 다양해진 것일 수도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3645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불연속적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2911458"/>
            <a:ext cx="1204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Counter</a:t>
            </a:r>
            <a:r>
              <a:rPr lang="ko-KR" altLang="en-US" b="1" dirty="0"/>
              <a:t>를 이용해 베스트셀러가 속한 분류에서 빈도수 잰 뒤</a:t>
            </a:r>
            <a:endParaRPr lang="en-US" altLang="ko-KR" b="1" dirty="0"/>
          </a:p>
          <a:p>
            <a:pPr algn="ctr"/>
            <a:r>
              <a:rPr lang="en-US" altLang="ko-KR" b="1" dirty="0"/>
              <a:t>Pie</a:t>
            </a:r>
            <a:r>
              <a:rPr lang="ko-KR" altLang="en-US" b="1" dirty="0"/>
              <a:t>차트를 통해 비율 보여주기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0951E-D96C-E7A5-D185-4C496C55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7" y="4113009"/>
            <a:ext cx="5258256" cy="17908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6FD800-AB79-6742-E300-1682D2818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27" y="4151111"/>
            <a:ext cx="4953429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11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8CB3B07-6511-43A9-3BB6-1DF054967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211" y="643466"/>
            <a:ext cx="58335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07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BD6D90E-D859-7DEC-89ED-232FE08F9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533" y="643466"/>
            <a:ext cx="63669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6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478299-25F6-4775-2911-48C59131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1855333"/>
            <a:ext cx="11865368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00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불연속적 데이터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71437" y="2911458"/>
            <a:ext cx="12049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2017</a:t>
            </a:r>
            <a:r>
              <a:rPr lang="ko-KR" altLang="en-US" b="1" dirty="0"/>
              <a:t>년</a:t>
            </a:r>
            <a:r>
              <a:rPr lang="en-US" altLang="ko-KR" b="1" dirty="0"/>
              <a:t>~2019</a:t>
            </a:r>
            <a:r>
              <a:rPr lang="ko-KR" altLang="en-US" b="1" dirty="0"/>
              <a:t>년에 시</a:t>
            </a:r>
            <a:r>
              <a:rPr lang="en-US" altLang="ko-KR" b="1" dirty="0"/>
              <a:t>/</a:t>
            </a:r>
            <a:r>
              <a:rPr lang="ko-KR" altLang="en-US" b="1" dirty="0"/>
              <a:t>에세이가 </a:t>
            </a:r>
            <a:r>
              <a:rPr lang="en-US" altLang="ko-KR" b="1" dirty="0"/>
              <a:t>22.7%</a:t>
            </a:r>
            <a:r>
              <a:rPr lang="ko-KR" altLang="en-US" b="1" dirty="0"/>
              <a:t>에 달하는 비율을 차지했으나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r>
              <a:rPr lang="en-US" altLang="ko-KR" b="1" dirty="0"/>
              <a:t>~2022</a:t>
            </a:r>
            <a:r>
              <a:rPr lang="ko-KR" altLang="en-US" b="1" dirty="0"/>
              <a:t>년에 시</a:t>
            </a:r>
            <a:r>
              <a:rPr lang="en-US" altLang="ko-KR" b="1" dirty="0"/>
              <a:t>/</a:t>
            </a:r>
            <a:r>
              <a:rPr lang="ko-KR" altLang="en-US" b="1" dirty="0"/>
              <a:t>에세이는 </a:t>
            </a:r>
            <a:r>
              <a:rPr lang="en-US" altLang="ko-KR" b="1" dirty="0"/>
              <a:t>9.5%</a:t>
            </a:r>
            <a:r>
              <a:rPr lang="ko-KR" altLang="en-US" b="1" dirty="0"/>
              <a:t>에 불과함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2017</a:t>
            </a:r>
            <a:r>
              <a:rPr lang="ko-KR" altLang="en-US" b="1" dirty="0"/>
              <a:t>년</a:t>
            </a:r>
            <a:r>
              <a:rPr lang="en-US" altLang="ko-KR" b="1" dirty="0"/>
              <a:t>~2019</a:t>
            </a:r>
            <a:r>
              <a:rPr lang="ko-KR" altLang="en-US" b="1" dirty="0"/>
              <a:t>년과 </a:t>
            </a:r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r>
              <a:rPr lang="en-US" altLang="ko-KR" b="1" dirty="0"/>
              <a:t>~2022</a:t>
            </a:r>
            <a:r>
              <a:rPr lang="ko-KR" altLang="en-US" b="1" dirty="0"/>
              <a:t>년에 소설이 차지하는 비중은 크게 바뀌지 않음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2017</a:t>
            </a:r>
            <a:r>
              <a:rPr lang="ko-KR" altLang="en-US" b="1" dirty="0"/>
              <a:t>년</a:t>
            </a:r>
            <a:r>
              <a:rPr lang="en-US" altLang="ko-KR" b="1" dirty="0"/>
              <a:t>~2019</a:t>
            </a:r>
            <a:r>
              <a:rPr lang="ko-KR" altLang="en-US" b="1" dirty="0"/>
              <a:t>년과 </a:t>
            </a:r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r>
              <a:rPr lang="en-US" altLang="ko-KR" b="1" dirty="0"/>
              <a:t>~2022</a:t>
            </a:r>
            <a:r>
              <a:rPr lang="ko-KR" altLang="en-US" b="1" dirty="0"/>
              <a:t>년에 자기계발이 차지하는 비중이 크게 달라지지 않았음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사람들의 편견과 달리 자기계발 서적이 팔리는 정도는 최근 </a:t>
            </a:r>
            <a:r>
              <a:rPr lang="en-US" altLang="ko-KR" b="1" dirty="0"/>
              <a:t>6</a:t>
            </a:r>
            <a:r>
              <a:rPr lang="ko-KR" altLang="en-US" b="1" dirty="0"/>
              <a:t>년간 바뀌지 않음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가장 드라마틱한 변화는 경제경영분야 서적의 약진</a:t>
            </a:r>
            <a:endParaRPr lang="en-US" altLang="ko-KR" b="1" dirty="0"/>
          </a:p>
          <a:p>
            <a:pPr algn="ctr"/>
            <a:r>
              <a:rPr lang="en-US" altLang="ko-KR" b="1" dirty="0"/>
              <a:t>2017</a:t>
            </a:r>
            <a:r>
              <a:rPr lang="ko-KR" altLang="en-US" b="1" dirty="0"/>
              <a:t>년</a:t>
            </a:r>
            <a:r>
              <a:rPr lang="en-US" altLang="ko-KR" b="1" dirty="0"/>
              <a:t>~2019</a:t>
            </a:r>
            <a:r>
              <a:rPr lang="ko-KR" altLang="en-US" b="1" dirty="0"/>
              <a:t>년에 경제경영 분야는 </a:t>
            </a:r>
            <a:r>
              <a:rPr lang="en-US" altLang="ko-KR" b="1" dirty="0"/>
              <a:t>7.2%</a:t>
            </a:r>
            <a:r>
              <a:rPr lang="ko-KR" altLang="en-US" b="1" dirty="0"/>
              <a:t>에 불과했으나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r>
              <a:rPr lang="en-US" altLang="ko-KR" b="1" dirty="0"/>
              <a:t>~2022</a:t>
            </a:r>
            <a:r>
              <a:rPr lang="ko-KR" altLang="en-US" b="1" dirty="0"/>
              <a:t>년에는 </a:t>
            </a:r>
            <a:r>
              <a:rPr lang="en-US" altLang="ko-KR" b="1" dirty="0"/>
              <a:t>27%</a:t>
            </a:r>
            <a:r>
              <a:rPr lang="ko-KR" altLang="en-US" b="1" dirty="0"/>
              <a:t>에 달함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아무래도 코인 열풍으로 인해 사람들이 너도나도 부자가 되는 법을 찾아보려 책을 구매한 것일수도 있다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82483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49729E-EBA4-F699-ED94-9BD66431E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20723"/>
            <a:ext cx="10905066" cy="4416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30FCE-AC64-A07A-390A-27C1C2904E48}"/>
              </a:ext>
            </a:extLst>
          </p:cNvPr>
          <p:cNvSpPr txBox="1"/>
          <p:nvPr/>
        </p:nvSpPr>
        <p:spPr>
          <a:xfrm>
            <a:off x="142875" y="437889"/>
            <a:ext cx="1204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경제경영 분야에 해당되는 데이터들은 </a:t>
            </a:r>
            <a:r>
              <a:rPr lang="en-US" altLang="ko-KR" b="1" dirty="0"/>
              <a:t>1</a:t>
            </a:r>
            <a:r>
              <a:rPr lang="ko-KR" altLang="en-US" b="1" dirty="0"/>
              <a:t>로</a:t>
            </a:r>
            <a:r>
              <a:rPr lang="en-US" altLang="ko-KR" b="1" dirty="0"/>
              <a:t>, </a:t>
            </a:r>
            <a:r>
              <a:rPr lang="ko-KR" altLang="en-US" b="1" dirty="0"/>
              <a:t>그렇지 않은 데이터는 </a:t>
            </a:r>
            <a:r>
              <a:rPr lang="en-US" altLang="ko-KR" b="1" dirty="0"/>
              <a:t>0</a:t>
            </a:r>
            <a:r>
              <a:rPr lang="ko-KR" altLang="en-US" b="1" dirty="0"/>
              <a:t>으로 표시하는 열을 추가했음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생각보다 경제경영 분야의 책을 표시해주는 열이 중요하게 쓰일지도</a:t>
            </a:r>
            <a:r>
              <a:rPr lang="en-US" altLang="ko-KR" b="1" dirty="0"/>
              <a:t> </a:t>
            </a:r>
            <a:r>
              <a:rPr lang="ko-KR" altLang="en-US" b="1" dirty="0"/>
              <a:t>모르기에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417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2610CD-85B0-7BA5-8BD3-5D5829919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79608"/>
            <a:ext cx="10905066" cy="32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39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상관관계 분석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0" y="1664483"/>
            <a:ext cx="1204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2020~2022</a:t>
            </a:r>
            <a:r>
              <a:rPr lang="ko-KR" altLang="en-US" b="1" dirty="0"/>
              <a:t>년까지의 베스트셀러 데이터셋 상에서</a:t>
            </a:r>
            <a:endParaRPr lang="en-US" altLang="ko-KR" b="1" dirty="0"/>
          </a:p>
          <a:p>
            <a:pPr algn="ctr"/>
            <a:r>
              <a:rPr lang="ko-KR" altLang="en-US" b="1" dirty="0"/>
              <a:t>각각의 수치로 된 </a:t>
            </a:r>
            <a:r>
              <a:rPr lang="ko-KR" altLang="en-US" b="1" dirty="0" err="1"/>
              <a:t>열들끼리의</a:t>
            </a:r>
            <a:r>
              <a:rPr lang="ko-KR" altLang="en-US" b="1" dirty="0"/>
              <a:t> 상관관계를 </a:t>
            </a:r>
            <a:r>
              <a:rPr lang="en-US" altLang="ko-KR" b="1" dirty="0"/>
              <a:t>seaborn</a:t>
            </a:r>
            <a:r>
              <a:rPr lang="ko-KR" altLang="en-US" b="1" dirty="0"/>
              <a:t>을 통해 알 수 있음</a:t>
            </a:r>
            <a:endParaRPr lang="en-US" altLang="ko-KR" b="1" dirty="0"/>
          </a:p>
          <a:p>
            <a:pPr algn="ctr"/>
            <a:r>
              <a:rPr lang="ko-KR" altLang="en-US" b="1" dirty="0"/>
              <a:t>절댓값이 </a:t>
            </a:r>
            <a:r>
              <a:rPr lang="en-US" altLang="ko-KR" b="1" dirty="0"/>
              <a:t>1</a:t>
            </a:r>
            <a:r>
              <a:rPr lang="ko-KR" altLang="en-US" b="1" dirty="0"/>
              <a:t>에 가까울 수록 상관관계가 높은 것</a:t>
            </a:r>
            <a:r>
              <a:rPr lang="en-US" altLang="ko-KR" b="1" dirty="0"/>
              <a:t>!</a:t>
            </a:r>
          </a:p>
          <a:p>
            <a:pPr algn="ctr"/>
            <a:r>
              <a:rPr lang="ko-KR" altLang="en-US" b="1" dirty="0"/>
              <a:t>양수면 양의 상관관계 </a:t>
            </a:r>
            <a:r>
              <a:rPr lang="en-US" altLang="ko-KR" b="1" dirty="0"/>
              <a:t>(</a:t>
            </a:r>
            <a:r>
              <a:rPr lang="ko-KR" altLang="en-US" b="1" dirty="0"/>
              <a:t>둘이 같이 증가</a:t>
            </a:r>
            <a:r>
              <a:rPr lang="en-US" altLang="ko-KR" b="1" dirty="0"/>
              <a:t>) </a:t>
            </a:r>
            <a:r>
              <a:rPr lang="ko-KR" altLang="en-US" b="1" dirty="0"/>
              <a:t>음수면 음의 상관관계 </a:t>
            </a:r>
            <a:r>
              <a:rPr lang="en-US" altLang="ko-KR" b="1" dirty="0"/>
              <a:t>(</a:t>
            </a:r>
            <a:r>
              <a:rPr lang="ko-KR" altLang="en-US" b="1" dirty="0"/>
              <a:t>한쪽이 증가하면 한쪽이 감소</a:t>
            </a:r>
            <a:r>
              <a:rPr lang="en-US" altLang="ko-KR" b="1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09749-9F6E-E672-0B4D-BCA4F0A6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30" y="2933392"/>
            <a:ext cx="506773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8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상관관계 분석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09E38-0B48-7612-44F2-E1F06DACB3A2}"/>
              </a:ext>
            </a:extLst>
          </p:cNvPr>
          <p:cNvSpPr txBox="1"/>
          <p:nvPr/>
        </p:nvSpPr>
        <p:spPr>
          <a:xfrm>
            <a:off x="0" y="1733062"/>
            <a:ext cx="1204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머신러닝</a:t>
            </a:r>
            <a:r>
              <a:rPr lang="ko-KR" altLang="en-US" b="1" dirty="0"/>
              <a:t> 모델을 </a:t>
            </a:r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r>
              <a:rPr lang="en-US" altLang="ko-KR" b="1" dirty="0"/>
              <a:t>~2022</a:t>
            </a:r>
            <a:r>
              <a:rPr lang="ko-KR" altLang="en-US" b="1" dirty="0"/>
              <a:t>년 데이터에 기반해 만든다면</a:t>
            </a:r>
            <a:endParaRPr lang="en-US" altLang="ko-KR" b="1" dirty="0"/>
          </a:p>
          <a:p>
            <a:pPr algn="ctr"/>
            <a:r>
              <a:rPr lang="ko-KR" altLang="en-US" b="1" dirty="0"/>
              <a:t>쪽수를 통해 정가를 </a:t>
            </a:r>
            <a:r>
              <a:rPr lang="ko-KR" altLang="en-US" b="1" dirty="0" err="1"/>
              <a:t>맞춘다거나</a:t>
            </a:r>
            <a:r>
              <a:rPr lang="ko-KR" altLang="en-US" b="1" dirty="0"/>
              <a:t> 정가와 순위를 통해 책의 분류가 문학인지 아닌지 맞추는</a:t>
            </a:r>
            <a:endParaRPr lang="en-US" altLang="ko-KR" b="1" dirty="0"/>
          </a:p>
          <a:p>
            <a:pPr algn="ctr"/>
            <a:r>
              <a:rPr lang="ko-KR" altLang="en-US" b="1" dirty="0" err="1"/>
              <a:t>머신러닝</a:t>
            </a:r>
            <a:r>
              <a:rPr lang="ko-KR" altLang="en-US" b="1" dirty="0"/>
              <a:t> 모델을 만들 수 있을 듯하다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베스트셀러들은 출판시장의 책들 중 대표성 있는 것들로 구성되어 있기에 높은 신뢰도를 보일 수 있다</a:t>
            </a:r>
            <a:r>
              <a:rPr lang="en-US" altLang="ko-KR" b="1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09749-9F6E-E672-0B4D-BCA4F0A6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30" y="2933392"/>
            <a:ext cx="506773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8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altLang="ko-KR" dirty="0"/>
              <a:t>ML </a:t>
            </a:r>
            <a:r>
              <a:rPr lang="ko-KR" altLang="en-US" dirty="0"/>
              <a:t>회귀 모델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6533F-D8BD-A408-DF31-1DE30E0C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9" y="1854163"/>
            <a:ext cx="6683319" cy="4359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5E8C69-5BCA-3AE8-A6A8-7DD667BD8229}"/>
              </a:ext>
            </a:extLst>
          </p:cNvPr>
          <p:cNvSpPr txBox="1"/>
          <p:nvPr/>
        </p:nvSpPr>
        <p:spPr>
          <a:xfrm>
            <a:off x="7643446" y="1854163"/>
            <a:ext cx="40210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쪽수를 통해 정가를 맞춰보는</a:t>
            </a:r>
            <a:endParaRPr lang="en-US" altLang="ko-KR" dirty="0"/>
          </a:p>
          <a:p>
            <a:r>
              <a:rPr lang="ko-KR" altLang="en-US" dirty="0"/>
              <a:t>인공지능 모델을 만들어 보았음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모델을 학습시키기 위해</a:t>
            </a:r>
            <a:endParaRPr lang="en-US" altLang="ko-KR" dirty="0"/>
          </a:p>
          <a:p>
            <a:r>
              <a:rPr lang="ko-KR" altLang="en-US" dirty="0"/>
              <a:t>코로나 이후 베스트셀러 데이터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정확도 체크 결과도 볼 수 있다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RMSE</a:t>
            </a:r>
            <a:r>
              <a:rPr lang="ko-KR" altLang="en-US" dirty="0"/>
              <a:t>라는 수치를 사용해 표현됨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RMSE</a:t>
            </a:r>
            <a:r>
              <a:rPr lang="ko-KR" altLang="en-US" dirty="0"/>
              <a:t>는 </a:t>
            </a:r>
            <a:r>
              <a:rPr lang="en-US" altLang="ko-KR" dirty="0"/>
              <a:t>Root Mean Squared Error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오차를 제곱해 평균한 값의 제곱근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이때 </a:t>
            </a:r>
            <a:r>
              <a:rPr lang="en-US" altLang="ko-KR" dirty="0"/>
              <a:t>＂</a:t>
            </a:r>
            <a:r>
              <a:rPr lang="ko-KR" altLang="en-US" dirty="0"/>
              <a:t>오차</a:t>
            </a:r>
            <a:r>
              <a:rPr lang="en-US" altLang="ko-KR" dirty="0"/>
              <a:t>＂</a:t>
            </a:r>
            <a:r>
              <a:rPr lang="ko-KR" altLang="en-US" dirty="0"/>
              <a:t>는 실제 값과 인공지능 모델이 예측한 값과의 차이를 의미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8255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altLang="ko-KR" dirty="0"/>
              <a:t>ML </a:t>
            </a:r>
            <a:r>
              <a:rPr lang="ko-KR" altLang="en-US" dirty="0"/>
              <a:t>회귀 모델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5E8C69-5BCA-3AE8-A6A8-7DD667BD8229}"/>
              </a:ext>
            </a:extLst>
          </p:cNvPr>
          <p:cNvSpPr txBox="1"/>
          <p:nvPr/>
        </p:nvSpPr>
        <p:spPr>
          <a:xfrm>
            <a:off x="7643446" y="1854163"/>
            <a:ext cx="4021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코로나 이후의 베스트셀러 데이터 중</a:t>
            </a:r>
            <a:endParaRPr lang="en-US" altLang="ko-KR" dirty="0"/>
          </a:p>
          <a:p>
            <a:r>
              <a:rPr lang="ko-KR" altLang="en-US" dirty="0"/>
              <a:t>모든 데이터의 </a:t>
            </a:r>
            <a:r>
              <a:rPr lang="en-US" altLang="ko-KR" dirty="0"/>
              <a:t>＂</a:t>
            </a:r>
            <a:r>
              <a:rPr lang="ko-KR" altLang="en-US" dirty="0"/>
              <a:t>쪽수</a:t>
            </a:r>
            <a:r>
              <a:rPr lang="en-US" altLang="ko-KR" dirty="0"/>
              <a:t>＂</a:t>
            </a:r>
            <a:r>
              <a:rPr lang="ko-KR" altLang="en-US" dirty="0"/>
              <a:t>를 인공지능 모델에게 제공하고 </a:t>
            </a:r>
            <a:r>
              <a:rPr lang="en-US" altLang="ko-KR" dirty="0"/>
              <a:t>“</a:t>
            </a:r>
            <a:r>
              <a:rPr lang="ko-KR" altLang="en-US" dirty="0"/>
              <a:t>정가</a:t>
            </a:r>
            <a:r>
              <a:rPr lang="en-US" altLang="ko-KR" dirty="0"/>
              <a:t>“</a:t>
            </a:r>
            <a:r>
              <a:rPr lang="ko-KR" altLang="en-US" dirty="0"/>
              <a:t>를 맞추게 하였다</a:t>
            </a:r>
            <a:r>
              <a:rPr lang="en-US" altLang="ko-KR" dirty="0"/>
              <a:t>. </a:t>
            </a:r>
            <a:r>
              <a:rPr lang="ko-KR" altLang="en-US" dirty="0"/>
              <a:t>인공지능의 예측이 검은 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값은 파란색 점들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생각보다는 예측을 잘 한다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다만 </a:t>
            </a:r>
            <a:r>
              <a:rPr lang="en-US" altLang="ko-KR" dirty="0"/>
              <a:t>600</a:t>
            </a:r>
            <a:r>
              <a:rPr lang="ko-KR" altLang="en-US" dirty="0"/>
              <a:t>페이지를 넘어가면 정확도가 극히 떨어지는 듯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밝혔듯이</a:t>
            </a:r>
            <a:endParaRPr lang="en-US" altLang="ko-KR" dirty="0"/>
          </a:p>
          <a:p>
            <a:r>
              <a:rPr lang="ko-KR" altLang="en-US" dirty="0"/>
              <a:t>책의 정가와 쪽수는 관련성이 높아</a:t>
            </a:r>
            <a:endParaRPr lang="en-US" altLang="ko-KR" dirty="0"/>
          </a:p>
          <a:p>
            <a:r>
              <a:rPr lang="ko-KR" altLang="en-US" dirty="0"/>
              <a:t>어느 하나를 가지고 나머지 예측하기</a:t>
            </a:r>
            <a:endParaRPr lang="en-US" altLang="ko-KR" dirty="0"/>
          </a:p>
          <a:p>
            <a:r>
              <a:rPr lang="ko-KR" altLang="en-US" dirty="0"/>
              <a:t>수월하다고 볼 수 있기 때문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344EC5-8D37-2BCB-1E8C-9E95ADC5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5" y="1957475"/>
            <a:ext cx="6896698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29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altLang="ko-KR" dirty="0"/>
              <a:t>ML </a:t>
            </a:r>
            <a:r>
              <a:rPr lang="ko-KR" altLang="en-US" dirty="0"/>
              <a:t>분류 모델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08C4AC-D3A4-FDB3-221F-336D7ED5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3" y="2083075"/>
            <a:ext cx="7171041" cy="3368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269E2-6BED-A330-608C-F73E6EC52F78}"/>
              </a:ext>
            </a:extLst>
          </p:cNvPr>
          <p:cNvSpPr txBox="1"/>
          <p:nvPr/>
        </p:nvSpPr>
        <p:spPr>
          <a:xfrm>
            <a:off x="7643446" y="1735663"/>
            <a:ext cx="41382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정가와 순위를 통해 책의 종류를 맞출 수 있는</a:t>
            </a:r>
            <a:r>
              <a:rPr lang="en-US" altLang="ko-KR" dirty="0"/>
              <a:t> </a:t>
            </a:r>
            <a:r>
              <a:rPr lang="ko-KR" altLang="en-US" dirty="0"/>
              <a:t>인공지능 모델</a:t>
            </a:r>
            <a:r>
              <a:rPr lang="en-US" altLang="ko-KR" dirty="0"/>
              <a:t> </a:t>
            </a:r>
            <a:r>
              <a:rPr lang="ko-KR" altLang="en-US" dirty="0"/>
              <a:t>만듦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모델을 학습시키기 위해</a:t>
            </a:r>
            <a:endParaRPr lang="en-US" altLang="ko-KR" dirty="0"/>
          </a:p>
          <a:p>
            <a:r>
              <a:rPr lang="ko-KR" altLang="en-US" dirty="0"/>
              <a:t>코로나 이후 베스트셀러 데이터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모델의 정확도를 </a:t>
            </a:r>
            <a:r>
              <a:rPr lang="en-US" altLang="ko-KR" dirty="0" err="1"/>
              <a:t>accuracy_score</a:t>
            </a:r>
            <a:r>
              <a:rPr lang="ko-KR" altLang="en-US" dirty="0"/>
              <a:t>로 확인 가능하다</a:t>
            </a:r>
            <a:r>
              <a:rPr lang="en-US" altLang="ko-KR" dirty="0"/>
              <a:t>. 100</a:t>
            </a:r>
            <a:r>
              <a:rPr lang="ko-KR" altLang="en-US" dirty="0"/>
              <a:t>개 중 </a:t>
            </a:r>
            <a:r>
              <a:rPr lang="en-US" altLang="ko-KR" dirty="0"/>
              <a:t>83</a:t>
            </a:r>
            <a:r>
              <a:rPr lang="ko-KR" altLang="en-US" dirty="0"/>
              <a:t>개 정도는 맞춘다니까 꽤나 정확한 편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2020~2022</a:t>
            </a:r>
            <a:r>
              <a:rPr lang="ko-KR" altLang="en-US" dirty="0"/>
              <a:t>년의 베스트셀러 중 소설과 시</a:t>
            </a:r>
            <a:r>
              <a:rPr lang="en-US" altLang="ko-KR" dirty="0"/>
              <a:t>/</a:t>
            </a:r>
            <a:r>
              <a:rPr lang="ko-KR" altLang="en-US" dirty="0"/>
              <a:t>에세이 분야 책들이 합쳐서 </a:t>
            </a:r>
            <a:r>
              <a:rPr lang="en-US" altLang="ko-KR" dirty="0"/>
              <a:t>30% </a:t>
            </a:r>
            <a:r>
              <a:rPr lang="ko-KR" altLang="en-US" dirty="0"/>
              <a:t>가량 되는데 따라서 인공지능 모델이 무조건 </a:t>
            </a:r>
            <a:r>
              <a:rPr lang="en-US" altLang="ko-KR" dirty="0"/>
              <a:t>＂</a:t>
            </a:r>
            <a:r>
              <a:rPr lang="ko-KR" altLang="en-US" dirty="0"/>
              <a:t>문학</a:t>
            </a:r>
            <a:r>
              <a:rPr lang="en-US" altLang="ko-KR" dirty="0"/>
              <a:t>＂</a:t>
            </a:r>
            <a:r>
              <a:rPr lang="ko-KR" altLang="en-US" dirty="0"/>
              <a:t>이라 분류하면 </a:t>
            </a:r>
            <a:r>
              <a:rPr lang="en-US" altLang="ko-KR" dirty="0"/>
              <a:t>30% </a:t>
            </a:r>
            <a:r>
              <a:rPr lang="ko-KR" altLang="en-US" dirty="0"/>
              <a:t>정도의 정확도</a:t>
            </a:r>
            <a:r>
              <a:rPr lang="en-US" altLang="ko-KR" dirty="0"/>
              <a:t>. </a:t>
            </a:r>
            <a:r>
              <a:rPr lang="ko-KR" altLang="en-US" dirty="0"/>
              <a:t>그럼에도 이 인공지능 모델은 </a:t>
            </a:r>
            <a:r>
              <a:rPr lang="en-US" altLang="ko-KR" dirty="0"/>
              <a:t>83% </a:t>
            </a:r>
            <a:r>
              <a:rPr lang="ko-KR" altLang="en-US" dirty="0"/>
              <a:t>정도의 정확도 얻어냈으니 꽤 정확한 편</a:t>
            </a:r>
            <a:r>
              <a:rPr lang="en-US" altLang="ko-KR" dirty="0"/>
              <a:t>.</a:t>
            </a:r>
            <a:r>
              <a:rPr lang="ko-KR" altLang="en-US" dirty="0"/>
              <a:t> 게다가 그냥 찍을 때의 정확도인 </a:t>
            </a:r>
            <a:r>
              <a:rPr lang="en-US" altLang="ko-KR" dirty="0"/>
              <a:t>50%</a:t>
            </a:r>
            <a:r>
              <a:rPr lang="ko-KR" altLang="en-US" dirty="0"/>
              <a:t>보다 높다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951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72DB-4606-54E5-8313-A1289057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altLang="ko-KR" dirty="0"/>
              <a:t>ML </a:t>
            </a:r>
            <a:r>
              <a:rPr lang="ko-KR" altLang="en-US" dirty="0"/>
              <a:t>분류 모델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E05CE5-0501-F815-09A6-92F34559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848"/>
            <a:ext cx="12192000" cy="3518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550BC0-A799-E8E2-51A0-D856FA2FFF43}"/>
              </a:ext>
            </a:extLst>
          </p:cNvPr>
          <p:cNvSpPr txBox="1"/>
          <p:nvPr/>
        </p:nvSpPr>
        <p:spPr>
          <a:xfrm>
            <a:off x="0" y="5422911"/>
            <a:ext cx="1204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최대 </a:t>
            </a:r>
            <a:r>
              <a:rPr lang="en-US" altLang="ko-KR" b="1" dirty="0"/>
              <a:t>4</a:t>
            </a:r>
            <a:r>
              <a:rPr lang="ko-KR" altLang="en-US" b="1" dirty="0"/>
              <a:t>번까지 질문을 던지게 되어 있는 이 인공지능 모델이 데이터를 분류하는 방식을 보여줌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맨 처음 </a:t>
            </a:r>
            <a:r>
              <a:rPr lang="en-US" altLang="ko-KR" b="1" dirty="0"/>
              <a:t>455</a:t>
            </a:r>
            <a:r>
              <a:rPr lang="ko-KR" altLang="en-US" b="1" dirty="0"/>
              <a:t>개의 데이터가 주어지고 그 중에서 </a:t>
            </a:r>
            <a:r>
              <a:rPr lang="en-US" altLang="ko-KR" b="1" dirty="0"/>
              <a:t>140</a:t>
            </a:r>
            <a:r>
              <a:rPr lang="ko-KR" altLang="en-US" b="1" dirty="0"/>
              <a:t>개 만이 </a:t>
            </a:r>
            <a:r>
              <a:rPr lang="en-US" altLang="ko-KR" b="1" dirty="0"/>
              <a:t>＂</a:t>
            </a:r>
            <a:r>
              <a:rPr lang="ko-KR" altLang="en-US" b="1" dirty="0"/>
              <a:t>문학</a:t>
            </a:r>
            <a:r>
              <a:rPr lang="en-US" altLang="ko-KR" b="1" dirty="0"/>
              <a:t>＂</a:t>
            </a:r>
            <a:r>
              <a:rPr lang="ko-KR" altLang="en-US" b="1" dirty="0"/>
              <a:t>에 해당됨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 err="1"/>
              <a:t>아키네이터처럼</a:t>
            </a:r>
            <a:r>
              <a:rPr lang="ko-KR" altLang="en-US" b="1" dirty="0"/>
              <a:t> 질문을 계속 던져가며 데이터들을 분류하는 작업을 하는 모습이다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1846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5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4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88350E-6A44-337E-C138-305BC7353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8100" dirty="0">
                <a:latin typeface="Amasis MT Pro Black" panose="02040A04050005020304" pitchFamily="18" charset="0"/>
              </a:rPr>
              <a:t>감사합니다</a:t>
            </a:r>
            <a:endParaRPr lang="ko-KR" altLang="en-US" sz="36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C1D623-7244-9726-3A6E-67AEBF60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654"/>
            <a:ext cx="12192000" cy="51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3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C318E9-EEFF-685C-047E-2A60C20E5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4" y="0"/>
            <a:ext cx="3841327" cy="57895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DE481-C165-8067-1443-4E882D63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084" y="158878"/>
            <a:ext cx="3845831" cy="4487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0CACFC-576F-A87E-2A84-EA91F466093E}"/>
              </a:ext>
            </a:extLst>
          </p:cNvPr>
          <p:cNvSpPr txBox="1"/>
          <p:nvPr/>
        </p:nvSpPr>
        <p:spPr>
          <a:xfrm>
            <a:off x="5094515" y="5189357"/>
            <a:ext cx="4248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실제로 데이터가 잘 뽑혔다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(2020.01.01</a:t>
            </a:r>
            <a:r>
              <a:rPr lang="ko-KR" altLang="en-US" dirty="0"/>
              <a:t>자 베스트셀러는 어떤 </a:t>
            </a:r>
            <a:r>
              <a:rPr lang="ko-KR" altLang="en-US" dirty="0" err="1"/>
              <a:t>이유에선지</a:t>
            </a:r>
            <a:r>
              <a:rPr lang="ko-KR" altLang="en-US" dirty="0"/>
              <a:t> 접근이 불가능해서 </a:t>
            </a:r>
            <a:r>
              <a:rPr lang="en-US" altLang="ko-KR" dirty="0"/>
              <a:t>2020.01.02</a:t>
            </a:r>
            <a:r>
              <a:rPr lang="ko-KR" altLang="en-US" dirty="0"/>
              <a:t>자 베스트셀러 화면으로 대체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16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DFEF962-4F58-0D03-6994-B167813C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01" y="1672438"/>
            <a:ext cx="7597798" cy="3513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1CA414-4EEB-1B11-0AA5-EFC13312A504}"/>
              </a:ext>
            </a:extLst>
          </p:cNvPr>
          <p:cNvSpPr txBox="1"/>
          <p:nvPr/>
        </p:nvSpPr>
        <p:spPr>
          <a:xfrm>
            <a:off x="6096000" y="3666930"/>
            <a:ext cx="617686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엑셀 파일로 내보내기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638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407D9F-B111-B7D0-441B-AD5341F35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479"/>
            <a:ext cx="12192000" cy="5475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F2A7A-042A-8B21-F37D-2774C9A3BD31}"/>
              </a:ext>
            </a:extLst>
          </p:cNvPr>
          <p:cNvSpPr txBox="1"/>
          <p:nvPr/>
        </p:nvSpPr>
        <p:spPr>
          <a:xfrm>
            <a:off x="401217" y="322147"/>
            <a:ext cx="700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 ~ 2019 </a:t>
            </a:r>
            <a:r>
              <a:rPr lang="ko-KR" altLang="en-US" dirty="0"/>
              <a:t>데이터도 같은 방식으로 뽑았음</a:t>
            </a:r>
          </a:p>
        </p:txBody>
      </p:sp>
    </p:spTree>
    <p:extLst>
      <p:ext uri="{BB962C8B-B14F-4D97-AF65-F5344CB8AC3E}">
        <p14:creationId xmlns:p14="http://schemas.microsoft.com/office/powerpoint/2010/main" val="1415166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1312</Words>
  <Application>Microsoft Office PowerPoint</Application>
  <PresentationFormat>와이드스크린</PresentationFormat>
  <Paragraphs>189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Amasis MT Pro Black</vt:lpstr>
      <vt:lpstr>Arial</vt:lpstr>
      <vt:lpstr>Office 테마</vt:lpstr>
      <vt:lpstr>기말 프로젝트 인터파크 베스트셀러 분석</vt:lpstr>
      <vt:lpstr>인터파크 사이트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인터파크 사이트 데이터 전처리</vt:lpstr>
      <vt:lpstr>인터파크 사이트 데이터 전처리</vt:lpstr>
      <vt:lpstr>PowerPoint 프레젠테이션</vt:lpstr>
      <vt:lpstr>PowerPoint 프레젠테이션</vt:lpstr>
      <vt:lpstr>인터파크 사이트 데이터 전처리</vt:lpstr>
      <vt:lpstr>인터파크 사이트 데이터 전처리</vt:lpstr>
      <vt:lpstr>인터파크 사이트 데이터 전처리</vt:lpstr>
      <vt:lpstr>인터파크 사이트 데이터 전처리</vt:lpstr>
      <vt:lpstr>인터파크 사이트 데이터 전처리</vt:lpstr>
      <vt:lpstr>데이터 분석</vt:lpstr>
      <vt:lpstr>데이터 분석</vt:lpstr>
      <vt:lpstr>데이터 분석</vt:lpstr>
      <vt:lpstr>데이터 분석: 연속적 데이터</vt:lpstr>
      <vt:lpstr>PowerPoint 프레젠테이션</vt:lpstr>
      <vt:lpstr>PowerPoint 프레젠테이션</vt:lpstr>
      <vt:lpstr>데이터 분석: 연속적 데이터</vt:lpstr>
      <vt:lpstr>데이터 분석: 연속적 데이터</vt:lpstr>
      <vt:lpstr>PowerPoint 프레젠테이션</vt:lpstr>
      <vt:lpstr>PowerPoint 프레젠테이션</vt:lpstr>
      <vt:lpstr>데이터 분석: 연속적 데이터</vt:lpstr>
      <vt:lpstr>데이터 분석: 연속적 데이터</vt:lpstr>
      <vt:lpstr>PowerPoint 프레젠테이션</vt:lpstr>
      <vt:lpstr>PowerPoint 프레젠테이션</vt:lpstr>
      <vt:lpstr>데이터 분석: 연속적 데이터</vt:lpstr>
      <vt:lpstr>데이터 분석: 불연속적 데이터</vt:lpstr>
      <vt:lpstr>PowerPoint 프레젠테이션</vt:lpstr>
      <vt:lpstr>PowerPoint 프레젠테이션</vt:lpstr>
      <vt:lpstr>데이터 분석: 불연속적 데이터</vt:lpstr>
      <vt:lpstr>데이터 분석: 불연속적 데이터</vt:lpstr>
      <vt:lpstr>PowerPoint 프레젠테이션</vt:lpstr>
      <vt:lpstr>PowerPoint 프레젠테이션</vt:lpstr>
      <vt:lpstr>데이터 분석: 불연속적 데이터</vt:lpstr>
      <vt:lpstr>데이터 분석: 불연속적 데이터</vt:lpstr>
      <vt:lpstr>PowerPoint 프레젠테이션</vt:lpstr>
      <vt:lpstr>PowerPoint 프레젠테이션</vt:lpstr>
      <vt:lpstr>데이터 분석: 불연속적 데이터</vt:lpstr>
      <vt:lpstr>PowerPoint 프레젠테이션</vt:lpstr>
      <vt:lpstr>PowerPoint 프레젠테이션</vt:lpstr>
      <vt:lpstr>데이터 분석: 상관관계 분석</vt:lpstr>
      <vt:lpstr>데이터 분석: 상관관계 분석</vt:lpstr>
      <vt:lpstr>ML 회귀 모델</vt:lpstr>
      <vt:lpstr>ML 회귀 모델</vt:lpstr>
      <vt:lpstr>ML 분류 모델</vt:lpstr>
      <vt:lpstr>ML 분류 모델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기말 프로젝트 인터파크 베스트셀러 분석</dc:title>
  <dc:creator>Jongmin</dc:creator>
  <cp:lastModifiedBy>Jongmin</cp:lastModifiedBy>
  <cp:revision>19</cp:revision>
  <dcterms:created xsi:type="dcterms:W3CDTF">2022-12-07T09:11:12Z</dcterms:created>
  <dcterms:modified xsi:type="dcterms:W3CDTF">2022-12-08T05:25:45Z</dcterms:modified>
</cp:coreProperties>
</file>